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4"/>
    <p:sldMasterId id="2147483794" r:id="rId5"/>
    <p:sldMasterId id="2147483799" r:id="rId6"/>
  </p:sldMasterIdLst>
  <p:notesMasterIdLst>
    <p:notesMasterId r:id="rId45"/>
  </p:notesMasterIdLst>
  <p:handoutMasterIdLst>
    <p:handoutMasterId r:id="rId46"/>
  </p:handoutMasterIdLst>
  <p:sldIdLst>
    <p:sldId id="2071" r:id="rId7"/>
    <p:sldId id="2126" r:id="rId8"/>
    <p:sldId id="2072" r:id="rId9"/>
    <p:sldId id="2073" r:id="rId10"/>
    <p:sldId id="2074" r:id="rId11"/>
    <p:sldId id="2076" r:id="rId12"/>
    <p:sldId id="2077" r:id="rId13"/>
    <p:sldId id="2053" r:id="rId14"/>
    <p:sldId id="2054" r:id="rId15"/>
    <p:sldId id="2055" r:id="rId16"/>
    <p:sldId id="2132" r:id="rId17"/>
    <p:sldId id="2119" r:id="rId18"/>
    <p:sldId id="2104" r:id="rId19"/>
    <p:sldId id="2130" r:id="rId20"/>
    <p:sldId id="2129" r:id="rId21"/>
    <p:sldId id="2107" r:id="rId22"/>
    <p:sldId id="2106" r:id="rId23"/>
    <p:sldId id="2131" r:id="rId24"/>
    <p:sldId id="2133" r:id="rId25"/>
    <p:sldId id="2109" r:id="rId26"/>
    <p:sldId id="2110" r:id="rId27"/>
    <p:sldId id="2122" r:id="rId28"/>
    <p:sldId id="2113" r:id="rId29"/>
    <p:sldId id="2124" r:id="rId30"/>
    <p:sldId id="2127" r:id="rId31"/>
    <p:sldId id="2120" r:id="rId32"/>
    <p:sldId id="2082" r:id="rId33"/>
    <p:sldId id="2083" r:id="rId34"/>
    <p:sldId id="2117" r:id="rId35"/>
    <p:sldId id="2084" r:id="rId36"/>
    <p:sldId id="2085" r:id="rId37"/>
    <p:sldId id="2097" r:id="rId38"/>
    <p:sldId id="2098" r:id="rId39"/>
    <p:sldId id="2086" r:id="rId40"/>
    <p:sldId id="2087" r:id="rId41"/>
    <p:sldId id="2088" r:id="rId42"/>
    <p:sldId id="2089" r:id="rId43"/>
    <p:sldId id="2125" r:id="rId4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m Philpott" initials="TP [2]" lastIdx="2" clrIdx="6">
    <p:extLst>
      <p:ext uri="{19B8F6BF-5375-455C-9EA6-DF929625EA0E}">
        <p15:presenceInfo xmlns:p15="http://schemas.microsoft.com/office/powerpoint/2012/main" userId="S::Tim.Philpott@dgmi.co.uk::6866955e-4244-49db-a08f-4d5dde138a6e" providerId="AD"/>
      </p:ext>
    </p:extLst>
  </p:cmAuthor>
  <p:cmAuthor id="1" name="Nicholas Werran" initials="NW" lastIdx="33" clrIdx="0">
    <p:extLst>
      <p:ext uri="{19B8F6BF-5375-455C-9EA6-DF929625EA0E}">
        <p15:presenceInfo xmlns:p15="http://schemas.microsoft.com/office/powerpoint/2012/main" userId="S-1-5-21-3401147277-4225851097-1282746467-1149" providerId="AD"/>
      </p:ext>
    </p:extLst>
  </p:cmAuthor>
  <p:cmAuthor id="8" name="Nicholas Werran" initials="NW [2]" lastIdx="5" clrIdx="7">
    <p:extLst>
      <p:ext uri="{19B8F6BF-5375-455C-9EA6-DF929625EA0E}">
        <p15:presenceInfo xmlns:p15="http://schemas.microsoft.com/office/powerpoint/2012/main" userId="S::nicholas.werran@dgmi.co.uk::fecd4d5c-f512-4e82-9b66-3da488b97a4b" providerId="AD"/>
      </p:ext>
    </p:extLst>
  </p:cmAuthor>
  <p:cmAuthor id="2" name="Matthew Finucane" initials="MF" lastIdx="39" clrIdx="1">
    <p:extLst>
      <p:ext uri="{19B8F6BF-5375-455C-9EA6-DF929625EA0E}">
        <p15:presenceInfo xmlns:p15="http://schemas.microsoft.com/office/powerpoint/2012/main" userId="S-1-5-21-3401147277-4225851097-1282746467-1189" providerId="AD"/>
      </p:ext>
    </p:extLst>
  </p:cmAuthor>
  <p:cmAuthor id="9" name="Matthew Finucane" initials="MF [3]" lastIdx="5" clrIdx="8">
    <p:extLst>
      <p:ext uri="{19B8F6BF-5375-455C-9EA6-DF929625EA0E}">
        <p15:presenceInfo xmlns:p15="http://schemas.microsoft.com/office/powerpoint/2012/main" userId="Matthew Finucane" providerId="None"/>
      </p:ext>
    </p:extLst>
  </p:cmAuthor>
  <p:cmAuthor id="3" name="Matt Finucane" initials="MF" lastIdx="29" clrIdx="2">
    <p:extLst>
      <p:ext uri="{19B8F6BF-5375-455C-9EA6-DF929625EA0E}">
        <p15:presenceInfo xmlns:p15="http://schemas.microsoft.com/office/powerpoint/2012/main" userId="f0b32a13a3856175" providerId="Windows Live"/>
      </p:ext>
    </p:extLst>
  </p:cmAuthor>
  <p:cmAuthor id="10" name="Matt Finucane" initials="MF [2]" lastIdx="53" clrIdx="9">
    <p:extLst>
      <p:ext uri="{19B8F6BF-5375-455C-9EA6-DF929625EA0E}">
        <p15:presenceInfo xmlns:p15="http://schemas.microsoft.com/office/powerpoint/2012/main" userId="Matt Finucane" providerId="None"/>
      </p:ext>
    </p:extLst>
  </p:cmAuthor>
  <p:cmAuthor id="4" name="Rahim  Daya" initials="RD" lastIdx="3" clrIdx="3">
    <p:extLst>
      <p:ext uri="{19B8F6BF-5375-455C-9EA6-DF929625EA0E}">
        <p15:presenceInfo xmlns:p15="http://schemas.microsoft.com/office/powerpoint/2012/main" userId="S-1-5-21-3401147277-4225851097-1282746467-1215" providerId="AD"/>
      </p:ext>
    </p:extLst>
  </p:cmAuthor>
  <p:cmAuthor id="5" name="Tim Philpott" initials="TP" lastIdx="15" clrIdx="4">
    <p:extLst>
      <p:ext uri="{19B8F6BF-5375-455C-9EA6-DF929625EA0E}">
        <p15:presenceInfo xmlns:p15="http://schemas.microsoft.com/office/powerpoint/2012/main" userId="Tim Philpott" providerId="None"/>
      </p:ext>
    </p:extLst>
  </p:cmAuthor>
  <p:cmAuthor id="6" name="Matthew Finucane" initials="MF [2]" lastIdx="39" clrIdx="5">
    <p:extLst>
      <p:ext uri="{19B8F6BF-5375-455C-9EA6-DF929625EA0E}">
        <p15:presenceInfo xmlns:p15="http://schemas.microsoft.com/office/powerpoint/2012/main" userId="S::Matthew.Finucane@dgmi.co.uk::6cbc1965-9d02-4a0b-8fec-9cb61415c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E34"/>
    <a:srgbClr val="244B60"/>
    <a:srgbClr val="F07D3A"/>
    <a:srgbClr val="234C60"/>
    <a:srgbClr val="0070C0"/>
    <a:srgbClr val="AC0000"/>
    <a:srgbClr val="C45D08"/>
    <a:srgbClr val="FFFFFF"/>
    <a:srgbClr val="00487E"/>
    <a:srgbClr val="A4DF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5BEC8-6AE1-4223-9215-A0FAF525F548}" v="7" dt="2023-07-13T12:54:01.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16" d="100"/>
          <a:sy n="116" d="100"/>
        </p:scale>
        <p:origin x="354" y="90"/>
      </p:cViewPr>
      <p:guideLst>
        <p:guide orient="horz" pos="3453"/>
        <p:guide pos="3817"/>
      </p:guideLst>
    </p:cSldViewPr>
  </p:slideViewPr>
  <p:notesTextViewPr>
    <p:cViewPr>
      <p:scale>
        <a:sx n="1" d="1"/>
        <a:sy n="1" d="1"/>
      </p:scale>
      <p:origin x="0" y="0"/>
    </p:cViewPr>
  </p:notesTextViewPr>
  <p:sorterViewPr>
    <p:cViewPr>
      <p:scale>
        <a:sx n="172" d="100"/>
        <a:sy n="172" d="100"/>
      </p:scale>
      <p:origin x="0" y="-2295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dgmi.sharepoint.com/Shared%20Documents/LocalGov%20Clients/.Archive/TVCA%20Relocation/2020/TVCA%20Skill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gmi.sharepoint.com/Shared%20Documents/LocalGov%20Clients/Derby/Phase%201/Derb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gmi.sharepoint.com/Shared%20Documents/LocalGov%20Clients/Derby/Phase%201/Derb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gmi.sharepoint.com/Shared%20Documents/LocalGov%20Clients/Derby/Phase%201/Derb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gmi.sharepoint.com/Shared%20Documents/LocalGov%20Clients/Derby/Phase%201/Derby%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60" b="1" i="0" u="none" strike="noStrike" kern="1200" spc="0" baseline="0">
                <a:solidFill>
                  <a:schemeClr val="tx1"/>
                </a:solidFill>
                <a:latin typeface="Century Gothic" panose="020B0502020202020204" pitchFamily="34" charset="0"/>
                <a:ea typeface="+mn-ea"/>
                <a:cs typeface="+mn-cs"/>
              </a:defRPr>
            </a:pPr>
            <a:r>
              <a:rPr lang="en-GB"/>
              <a:t>Long-Term Skills Growth (Indexed 2010)</a:t>
            </a:r>
          </a:p>
        </c:rich>
      </c:tx>
      <c:overlay val="0"/>
      <c:spPr>
        <a:noFill/>
        <a:ln>
          <a:noFill/>
        </a:ln>
        <a:effectLst/>
      </c:spPr>
      <c:txPr>
        <a:bodyPr rot="0" spcFirstLastPara="1" vertOverflow="ellipsis" vert="horz" wrap="square" anchor="ctr" anchorCtr="1"/>
        <a:lstStyle/>
        <a:p>
          <a:pPr>
            <a:defRPr lang="en-US" sz="126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v>Digital, Data and Technology</c:v>
          </c:tx>
          <c:spPr>
            <a:ln w="28575" cap="rnd">
              <a:solidFill>
                <a:schemeClr val="accent1"/>
              </a:solidFill>
              <a:round/>
            </a:ln>
            <a:effectLst/>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strLit>
          </c:cat>
          <c:val>
            <c:numLit>
              <c:formatCode>General</c:formatCode>
              <c:ptCount val="11"/>
              <c:pt idx="0">
                <c:v>0</c:v>
              </c:pt>
              <c:pt idx="1">
                <c:v>1.8053777208706785E-2</c:v>
              </c:pt>
              <c:pt idx="2">
                <c:v>-4.3277848911651727E-2</c:v>
              </c:pt>
              <c:pt idx="3">
                <c:v>-2.2535211267605635E-2</c:v>
              </c:pt>
              <c:pt idx="4">
                <c:v>8.2970550576184382E-2</c:v>
              </c:pt>
              <c:pt idx="5">
                <c:v>0.29052496798975674</c:v>
              </c:pt>
              <c:pt idx="6">
                <c:v>0.44750320102432778</c:v>
              </c:pt>
              <c:pt idx="7">
                <c:v>0.46862996158770809</c:v>
              </c:pt>
              <c:pt idx="8">
                <c:v>0.29833546734955185</c:v>
              </c:pt>
              <c:pt idx="9">
                <c:v>0.44430217669654287</c:v>
              </c:pt>
              <c:pt idx="10">
                <c:v>0.37772087067861715</c:v>
              </c:pt>
            </c:numLit>
          </c:val>
          <c:smooth val="0"/>
          <c:extLst>
            <c:ext xmlns:c16="http://schemas.microsoft.com/office/drawing/2014/chart" uri="{C3380CC4-5D6E-409C-BE32-E72D297353CC}">
              <c16:uniqueId val="{00000000-5C42-450C-831D-2D5B0FF477B3}"/>
            </c:ext>
          </c:extLst>
        </c:ser>
        <c:ser>
          <c:idx val="1"/>
          <c:order val="1"/>
          <c:tx>
            <c:v>Economics</c:v>
          </c:tx>
          <c:spPr>
            <a:ln w="28575" cap="rnd">
              <a:solidFill>
                <a:schemeClr val="accent2"/>
              </a:solidFill>
              <a:round/>
            </a:ln>
            <a:effectLst/>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strLit>
          </c:cat>
          <c:val>
            <c:numLit>
              <c:formatCode>General</c:formatCode>
              <c:ptCount val="11"/>
              <c:pt idx="0">
                <c:v>0</c:v>
              </c:pt>
              <c:pt idx="1">
                <c:v>0.25833333333333336</c:v>
              </c:pt>
              <c:pt idx="2">
                <c:v>0.245</c:v>
              </c:pt>
              <c:pt idx="3">
                <c:v>0.45833333333333331</c:v>
              </c:pt>
              <c:pt idx="4">
                <c:v>0.59499999999999997</c:v>
              </c:pt>
              <c:pt idx="5">
                <c:v>0.53333333333333333</c:v>
              </c:pt>
              <c:pt idx="6">
                <c:v>0.60333333333333339</c:v>
              </c:pt>
              <c:pt idx="7">
                <c:v>0.66666666666666663</c:v>
              </c:pt>
              <c:pt idx="8">
                <c:v>0.8666666666666667</c:v>
              </c:pt>
              <c:pt idx="9">
                <c:v>1.5166666666666666</c:v>
              </c:pt>
              <c:pt idx="10">
                <c:v>1.8333333333333333</c:v>
              </c:pt>
            </c:numLit>
          </c:val>
          <c:smooth val="0"/>
          <c:extLst>
            <c:ext xmlns:c16="http://schemas.microsoft.com/office/drawing/2014/chart" uri="{C3380CC4-5D6E-409C-BE32-E72D297353CC}">
              <c16:uniqueId val="{00000001-5C42-450C-831D-2D5B0FF477B3}"/>
            </c:ext>
          </c:extLst>
        </c:ser>
        <c:ser>
          <c:idx val="2"/>
          <c:order val="2"/>
          <c:tx>
            <c:v>Knowledge and Information Management</c:v>
          </c:tx>
          <c:spPr>
            <a:ln w="28575" cap="rnd">
              <a:solidFill>
                <a:srgbClr val="1275BB"/>
              </a:solidFill>
              <a:round/>
            </a:ln>
            <a:effectLst/>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strLit>
          </c:cat>
          <c:val>
            <c:numLit>
              <c:formatCode>General</c:formatCode>
              <c:ptCount val="11"/>
              <c:pt idx="0">
                <c:v>0</c:v>
              </c:pt>
              <c:pt idx="1">
                <c:v>0.50683371298405466</c:v>
              </c:pt>
              <c:pt idx="2">
                <c:v>0.51480637813211849</c:v>
              </c:pt>
              <c:pt idx="3">
                <c:v>0.67653758542141229</c:v>
              </c:pt>
              <c:pt idx="4">
                <c:v>1.0728929384965831</c:v>
              </c:pt>
              <c:pt idx="5">
                <c:v>1.3041002277904328</c:v>
              </c:pt>
              <c:pt idx="6">
                <c:v>1.3963553530751709</c:v>
              </c:pt>
              <c:pt idx="7">
                <c:v>1.8473804100227791</c:v>
              </c:pt>
              <c:pt idx="8">
                <c:v>1.8246013667425969</c:v>
              </c:pt>
              <c:pt idx="9">
                <c:v>1.75626423690205</c:v>
              </c:pt>
              <c:pt idx="10">
                <c:v>1.6651480637813212</c:v>
              </c:pt>
            </c:numLit>
          </c:val>
          <c:smooth val="0"/>
          <c:extLst>
            <c:ext xmlns:c16="http://schemas.microsoft.com/office/drawing/2014/chart" uri="{C3380CC4-5D6E-409C-BE32-E72D297353CC}">
              <c16:uniqueId val="{00000002-5C42-450C-831D-2D5B0FF477B3}"/>
            </c:ext>
          </c:extLst>
        </c:ser>
        <c:ser>
          <c:idx val="5"/>
          <c:order val="4"/>
          <c:tx>
            <c:v>Science and Engineering+</c:v>
          </c:tx>
          <c:spPr>
            <a:ln w="28575" cap="rnd">
              <a:solidFill>
                <a:schemeClr val="accent6"/>
              </a:solidFill>
              <a:round/>
            </a:ln>
            <a:effectLst/>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strLit>
          </c:cat>
          <c:val>
            <c:numLit>
              <c:formatCode>General</c:formatCode>
              <c:ptCount val="11"/>
              <c:pt idx="0">
                <c:v>0</c:v>
              </c:pt>
              <c:pt idx="1">
                <c:v>8.352356653686048E-2</c:v>
              </c:pt>
              <c:pt idx="2">
                <c:v>7.1035316234725393E-2</c:v>
              </c:pt>
              <c:pt idx="3">
                <c:v>6.418692090774808E-2</c:v>
              </c:pt>
              <c:pt idx="4">
                <c:v>0.28642406338122733</c:v>
              </c:pt>
              <c:pt idx="5">
                <c:v>0.71089029139250703</c:v>
              </c:pt>
              <c:pt idx="6">
                <c:v>0.59205049013025379</c:v>
              </c:pt>
              <c:pt idx="7">
                <c:v>0.74164092923324831</c:v>
              </c:pt>
              <c:pt idx="8">
                <c:v>0.50396132670874183</c:v>
              </c:pt>
              <c:pt idx="9">
                <c:v>0.55364576339465554</c:v>
              </c:pt>
              <c:pt idx="10">
                <c:v>0.61407278098563178</c:v>
              </c:pt>
            </c:numLit>
          </c:val>
          <c:smooth val="0"/>
          <c:extLst>
            <c:ext xmlns:c16="http://schemas.microsoft.com/office/drawing/2014/chart" uri="{C3380CC4-5D6E-409C-BE32-E72D297353CC}">
              <c16:uniqueId val="{00000003-5C42-450C-831D-2D5B0FF477B3}"/>
            </c:ext>
          </c:extLst>
        </c:ser>
        <c:dLbls>
          <c:showLegendKey val="0"/>
          <c:showVal val="0"/>
          <c:showCatName val="0"/>
          <c:showSerName val="0"/>
          <c:showPercent val="0"/>
          <c:showBubbleSize val="0"/>
        </c:dLbls>
        <c:smooth val="0"/>
        <c:axId val="1057693151"/>
        <c:axId val="462508384"/>
        <c:extLst>
          <c:ext xmlns:c15="http://schemas.microsoft.com/office/drawing/2012/chart" uri="{02D57815-91ED-43cb-92C2-25804820EDAC}">
            <c15:filteredLineSeries>
              <c15:ser>
                <c:idx val="4"/>
                <c:order val="3"/>
                <c:tx>
                  <c:v>Property</c:v>
                </c:tx>
                <c:spPr>
                  <a:ln w="28575" cap="rnd">
                    <a:solidFill>
                      <a:schemeClr val="accent5"/>
                    </a:solidFill>
                    <a:round/>
                  </a:ln>
                  <a:effectLst/>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strLit>
                </c:cat>
                <c:val>
                  <c:numLit>
                    <c:formatCode>General</c:formatCode>
                    <c:ptCount val="11"/>
                    <c:pt idx="0">
                      <c:v>0</c:v>
                    </c:pt>
                    <c:pt idx="1">
                      <c:v>3.5562632696390657</c:v>
                    </c:pt>
                    <c:pt idx="2">
                      <c:v>3.7898089171974521</c:v>
                    </c:pt>
                    <c:pt idx="3">
                      <c:v>2.2908704883227178</c:v>
                    </c:pt>
                    <c:pt idx="4">
                      <c:v>1.6985138004246285</c:v>
                    </c:pt>
                    <c:pt idx="5">
                      <c:v>5.9893842887473463</c:v>
                    </c:pt>
                    <c:pt idx="6">
                      <c:v>6.9830148619957537</c:v>
                    </c:pt>
                    <c:pt idx="7">
                      <c:v>6.1762208067940554</c:v>
                    </c:pt>
                    <c:pt idx="8">
                      <c:v>6.7070063694267512</c:v>
                    </c:pt>
                    <c:pt idx="9">
                      <c:v>10.613588110403397</c:v>
                    </c:pt>
                    <c:pt idx="10">
                      <c:v>11.059447983014863</c:v>
                    </c:pt>
                  </c:numLit>
                </c:val>
                <c:smooth val="0"/>
                <c:extLst>
                  <c:ext xmlns:c16="http://schemas.microsoft.com/office/drawing/2014/chart" uri="{C3380CC4-5D6E-409C-BE32-E72D297353CC}">
                    <c16:uniqueId val="{00000004-5C42-450C-831D-2D5B0FF477B3}"/>
                  </c:ext>
                </c:extLst>
              </c15:ser>
            </c15:filteredLineSeries>
          </c:ext>
        </c:extLst>
      </c:lineChart>
      <c:catAx>
        <c:axId val="105769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1" i="0" u="none" strike="noStrike" kern="1200" baseline="0">
                <a:solidFill>
                  <a:schemeClr val="tx1"/>
                </a:solidFill>
                <a:latin typeface="Century Gothic" panose="020B0502020202020204" pitchFamily="34" charset="0"/>
                <a:ea typeface="+mn-ea"/>
                <a:cs typeface="+mn-cs"/>
              </a:defRPr>
            </a:pPr>
            <a:endParaRPr lang="en-US"/>
          </a:p>
        </c:txPr>
        <c:crossAx val="462508384"/>
        <c:crosses val="autoZero"/>
        <c:auto val="1"/>
        <c:lblAlgn val="ctr"/>
        <c:lblOffset val="100"/>
        <c:noMultiLvlLbl val="0"/>
      </c:catAx>
      <c:valAx>
        <c:axId val="4625083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050" b="1" i="0" u="none" strike="noStrike" kern="1200" baseline="0">
                <a:solidFill>
                  <a:schemeClr val="tx1"/>
                </a:solidFill>
                <a:latin typeface="Century Gothic" panose="020B0502020202020204" pitchFamily="34" charset="0"/>
                <a:ea typeface="+mn-ea"/>
                <a:cs typeface="+mn-cs"/>
              </a:defRPr>
            </a:pPr>
            <a:endParaRPr lang="en-US"/>
          </a:p>
        </c:txPr>
        <c:crossAx val="105769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5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50" b="1" i="0" u="none" strike="noStrike" kern="1200" baseline="0">
          <a:solidFill>
            <a:schemeClr val="tx1"/>
          </a:solidFill>
          <a:latin typeface="Century Gothic" panose="020B0502020202020204" pitchFamily="34" charset="0"/>
          <a:ea typeface="+mn-ea"/>
          <a:cs typeface="+mn-cs"/>
        </a:defRPr>
      </a:pPr>
      <a:endParaRPr lang="en-US"/>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w Cen MT" panose="020B0602020104020603" pitchFamily="34" charset="0"/>
                <a:ea typeface="+mn-ea"/>
                <a:cs typeface="+mn-cs"/>
              </a:defRPr>
            </a:pPr>
            <a:r>
              <a:rPr lang="en-GB" b="1"/>
              <a:t>Population by Local Authority Area</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3FDE-4A54-B239-07729AD2CD75}"/>
              </c:ext>
            </c:extLst>
          </c:dPt>
          <c:cat>
            <c:strRef>
              <c:f>'cs v pop'!$B$28:$B$36</c:f>
              <c:strCache>
                <c:ptCount val="9"/>
                <c:pt idx="0">
                  <c:v>Birmingham</c:v>
                </c:pt>
                <c:pt idx="1">
                  <c:v>Sheffield</c:v>
                </c:pt>
                <c:pt idx="2">
                  <c:v>Manchester</c:v>
                </c:pt>
                <c:pt idx="3">
                  <c:v>Coventry</c:v>
                </c:pt>
                <c:pt idx="4">
                  <c:v>Nottingham</c:v>
                </c:pt>
                <c:pt idx="5">
                  <c:v>Wolverhampton</c:v>
                </c:pt>
                <c:pt idx="6">
                  <c:v>Derby</c:v>
                </c:pt>
                <c:pt idx="7">
                  <c:v>Stoke-on-Trent</c:v>
                </c:pt>
                <c:pt idx="8">
                  <c:v>Westminster</c:v>
                </c:pt>
              </c:strCache>
            </c:strRef>
          </c:cat>
          <c:val>
            <c:numRef>
              <c:f>'cs v pop'!$C$28:$C$36</c:f>
              <c:numCache>
                <c:formatCode>#,##0</c:formatCode>
                <c:ptCount val="9"/>
                <c:pt idx="0">
                  <c:v>1137123</c:v>
                </c:pt>
                <c:pt idx="1">
                  <c:v>577789</c:v>
                </c:pt>
                <c:pt idx="2">
                  <c:v>545501</c:v>
                </c:pt>
                <c:pt idx="3">
                  <c:v>360149</c:v>
                </c:pt>
                <c:pt idx="4">
                  <c:v>329209</c:v>
                </c:pt>
                <c:pt idx="5">
                  <c:v>259926</c:v>
                </c:pt>
                <c:pt idx="6">
                  <c:v>257034</c:v>
                </c:pt>
                <c:pt idx="7">
                  <c:v>255378</c:v>
                </c:pt>
                <c:pt idx="8">
                  <c:v>244796</c:v>
                </c:pt>
              </c:numCache>
            </c:numRef>
          </c:val>
          <c:extLst>
            <c:ext xmlns:c16="http://schemas.microsoft.com/office/drawing/2014/chart" uri="{C3380CC4-5D6E-409C-BE32-E72D297353CC}">
              <c16:uniqueId val="{00000000-3FDE-4A54-B239-07729AD2CD75}"/>
            </c:ext>
          </c:extLst>
        </c:ser>
        <c:dLbls>
          <c:showLegendKey val="0"/>
          <c:showVal val="0"/>
          <c:showCatName val="0"/>
          <c:showSerName val="0"/>
          <c:showPercent val="0"/>
          <c:showBubbleSize val="0"/>
        </c:dLbls>
        <c:gapWidth val="219"/>
        <c:overlap val="-27"/>
        <c:axId val="954571647"/>
        <c:axId val="954581215"/>
      </c:barChart>
      <c:catAx>
        <c:axId val="95457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w Cen MT" panose="020B0602020104020603" pitchFamily="34" charset="0"/>
                <a:ea typeface="+mn-ea"/>
                <a:cs typeface="+mn-cs"/>
              </a:defRPr>
            </a:pPr>
            <a:endParaRPr lang="en-US"/>
          </a:p>
        </c:txPr>
        <c:crossAx val="954581215"/>
        <c:crosses val="autoZero"/>
        <c:auto val="1"/>
        <c:lblAlgn val="ctr"/>
        <c:lblOffset val="100"/>
        <c:noMultiLvlLbl val="0"/>
      </c:catAx>
      <c:valAx>
        <c:axId val="954581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w Cen MT" panose="020B0602020104020603" pitchFamily="34" charset="0"/>
                <a:ea typeface="+mn-ea"/>
                <a:cs typeface="+mn-cs"/>
              </a:defRPr>
            </a:pPr>
            <a:endParaRPr lang="en-US"/>
          </a:p>
        </c:txPr>
        <c:crossAx val="954571647"/>
        <c:crosses val="autoZero"/>
        <c:crossBetween val="between"/>
      </c:valAx>
      <c:spPr>
        <a:noFill/>
        <a:ln>
          <a:noFill/>
        </a:ln>
        <a:effectLst/>
      </c:spPr>
    </c:plotArea>
    <c:plotVisOnly val="1"/>
    <c:dispBlanksAs val="gap"/>
    <c:showDLblsOverMax val="0"/>
  </c:chart>
  <c:spPr>
    <a:noFill/>
    <a:ln>
      <a:noFill/>
    </a:ln>
    <a:effectLst/>
  </c:spPr>
  <c:txPr>
    <a:bodyPr/>
    <a:lstStyle/>
    <a:p>
      <a:pPr>
        <a:defRPr sz="1500">
          <a:solidFill>
            <a:schemeClr val="tx1"/>
          </a:solidFill>
          <a:latin typeface="Tw Cen MT" panose="020B06020201040206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a:solidFill>
                  <a:schemeClr val="tx1"/>
                </a:solidFill>
                <a:latin typeface="Tw Cen MT" panose="020B0602020104020603" pitchFamily="34" charset="0"/>
                <a:ea typeface="+mn-ea"/>
                <a:cs typeface="+mn-cs"/>
              </a:defRPr>
            </a:pPr>
            <a:r>
              <a:rPr lang="en-US" b="1"/>
              <a:t>GVA per Capita</a:t>
            </a:r>
          </a:p>
        </c:rich>
      </c:tx>
      <c:overlay val="0"/>
      <c:spPr>
        <a:noFill/>
        <a:ln>
          <a:noFill/>
        </a:ln>
        <a:effectLst/>
      </c:spPr>
      <c:txPr>
        <a:bodyPr rot="0" spcFirstLastPara="1" vertOverflow="ellipsis" vert="horz" wrap="square" anchor="ctr" anchorCtr="1"/>
        <a:lstStyle/>
        <a:p>
          <a:pPr>
            <a:defRPr lang="en-US" sz="1800" b="1" i="0" u="none" strike="noStrike" kern="1200" spc="0" baseline="0">
              <a:solidFill>
                <a:schemeClr val="tx1"/>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'Table 2'!$X$2</c:f>
              <c:strCache>
                <c:ptCount val="1"/>
                <c:pt idx="0">
                  <c:v>20183</c:v>
                </c:pt>
              </c:strCache>
            </c:strRef>
          </c:tx>
          <c:spPr>
            <a:solidFill>
              <a:schemeClr val="accent1"/>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3-649E-4EA6-A425-FBFB8C020D7C}"/>
              </c:ext>
            </c:extLst>
          </c:dPt>
          <c:dLbls>
            <c:dLbl>
              <c:idx val="0"/>
              <c:layout>
                <c:manualLayout>
                  <c:x val="6.2499999999997876E-4"/>
                  <c:y val="3.2564469841866901E-2"/>
                </c:manualLayout>
              </c:layout>
              <c:spPr>
                <a:noFill/>
                <a:ln>
                  <a:noFill/>
                </a:ln>
                <a:effectLst/>
              </c:spPr>
              <c:txPr>
                <a:bodyPr rot="0" spcFirstLastPara="1" vertOverflow="ellipsis" vert="horz" wrap="square" lIns="38100" tIns="19050" rIns="38100" bIns="19050" anchor="ctr" anchorCtr="1">
                  <a:spAutoFit/>
                </a:bodyPr>
                <a:lstStyle/>
                <a:p>
                  <a:pPr>
                    <a:defRPr lang="en-US" sz="1500" b="0" i="0" u="none" strike="noStrike" kern="1200" baseline="0">
                      <a:solidFill>
                        <a:srgbClr val="FF0000"/>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E-4EA6-A425-FBFB8C020D7C}"/>
                </c:ext>
              </c:extLst>
            </c:dLbl>
            <c:dLbl>
              <c:idx val="1"/>
              <c:delete val="1"/>
              <c:extLst>
                <c:ext xmlns:c15="http://schemas.microsoft.com/office/drawing/2012/chart" uri="{CE6537A1-D6FC-4f65-9D91-7224C49458BB}"/>
                <c:ext xmlns:c16="http://schemas.microsoft.com/office/drawing/2014/chart" uri="{C3380CC4-5D6E-409C-BE32-E72D297353CC}">
                  <c16:uniqueId val="{00000001-649E-4EA6-A425-FBFB8C020D7C}"/>
                </c:ext>
              </c:extLst>
            </c:dLbl>
            <c:dLbl>
              <c:idx val="2"/>
              <c:delete val="1"/>
              <c:extLst>
                <c:ext xmlns:c15="http://schemas.microsoft.com/office/drawing/2012/chart" uri="{CE6537A1-D6FC-4f65-9D91-7224C49458BB}"/>
                <c:ext xmlns:c16="http://schemas.microsoft.com/office/drawing/2014/chart" uri="{C3380CC4-5D6E-409C-BE32-E72D297353CC}">
                  <c16:uniqueId val="{00000002-649E-4EA6-A425-FBFB8C020D7C}"/>
                </c:ext>
              </c:extLst>
            </c:dLbl>
            <c:dLbl>
              <c:idx val="3"/>
              <c:delete val="1"/>
              <c:extLst>
                <c:ext xmlns:c15="http://schemas.microsoft.com/office/drawing/2012/chart" uri="{CE6537A1-D6FC-4f65-9D91-7224C49458BB}"/>
                <c:ext xmlns:c16="http://schemas.microsoft.com/office/drawing/2014/chart" uri="{C3380CC4-5D6E-409C-BE32-E72D297353CC}">
                  <c16:uniqueId val="{00000003-649E-4EA6-A425-FBFB8C020D7C}"/>
                </c:ext>
              </c:extLst>
            </c:dLbl>
            <c:dLbl>
              <c:idx val="4"/>
              <c:delete val="1"/>
              <c:extLst>
                <c:ext xmlns:c15="http://schemas.microsoft.com/office/drawing/2012/chart" uri="{CE6537A1-D6FC-4f65-9D91-7224C49458BB}"/>
                <c:ext xmlns:c16="http://schemas.microsoft.com/office/drawing/2014/chart" uri="{C3380CC4-5D6E-409C-BE32-E72D297353CC}">
                  <c16:uniqueId val="{00000004-649E-4EA6-A425-FBFB8C020D7C}"/>
                </c:ext>
              </c:extLst>
            </c:dLbl>
            <c:dLbl>
              <c:idx val="5"/>
              <c:delete val="1"/>
              <c:extLst>
                <c:ext xmlns:c15="http://schemas.microsoft.com/office/drawing/2012/chart" uri="{CE6537A1-D6FC-4f65-9D91-7224C49458BB}"/>
                <c:ext xmlns:c16="http://schemas.microsoft.com/office/drawing/2014/chart" uri="{C3380CC4-5D6E-409C-BE32-E72D297353CC}">
                  <c16:uniqueId val="{00000005-649E-4EA6-A425-FBFB8C020D7C}"/>
                </c:ext>
              </c:extLst>
            </c:dLbl>
            <c:dLbl>
              <c:idx val="6"/>
              <c:delete val="1"/>
              <c:extLst>
                <c:ext xmlns:c15="http://schemas.microsoft.com/office/drawing/2012/chart" uri="{CE6537A1-D6FC-4f65-9D91-7224C49458BB}"/>
                <c:ext xmlns:c16="http://schemas.microsoft.com/office/drawing/2014/chart" uri="{C3380CC4-5D6E-409C-BE32-E72D297353CC}">
                  <c16:uniqueId val="{00000006-649E-4EA6-A425-FBFB8C020D7C}"/>
                </c:ext>
              </c:extLst>
            </c:dLbl>
            <c:dLbl>
              <c:idx val="7"/>
              <c:delete val="1"/>
              <c:extLst>
                <c:ext xmlns:c15="http://schemas.microsoft.com/office/drawing/2012/chart" uri="{CE6537A1-D6FC-4f65-9D91-7224C49458BB}"/>
                <c:ext xmlns:c16="http://schemas.microsoft.com/office/drawing/2014/chart" uri="{C3380CC4-5D6E-409C-BE32-E72D297353CC}">
                  <c16:uniqueId val="{00000007-649E-4EA6-A425-FBFB8C020D7C}"/>
                </c:ext>
              </c:extLst>
            </c:dLbl>
            <c:dLbl>
              <c:idx val="8"/>
              <c:delete val="1"/>
              <c:extLst>
                <c:ext xmlns:c15="http://schemas.microsoft.com/office/drawing/2012/chart" uri="{CE6537A1-D6FC-4f65-9D91-7224C49458BB}"/>
                <c:ext xmlns:c16="http://schemas.microsoft.com/office/drawing/2014/chart" uri="{C3380CC4-5D6E-409C-BE32-E72D297353CC}">
                  <c16:uniqueId val="{00000008-649E-4EA6-A425-FBFB8C020D7C}"/>
                </c:ext>
              </c:extLst>
            </c:dLbl>
            <c:spPr>
              <a:noFill/>
              <a:ln>
                <a:noFill/>
              </a:ln>
              <a:effectLst/>
            </c:spPr>
            <c:txPr>
              <a:bodyPr rot="0" spcFirstLastPara="1" vertOverflow="ellipsis" vert="horz" wrap="square" lIns="38100" tIns="19050" rIns="38100" bIns="19050" anchor="ctr" anchorCtr="1">
                <a:spAutoFit/>
              </a:bodyPr>
              <a:lstStyle/>
              <a:p>
                <a:pPr>
                  <a:defRPr lang="en-US" sz="1500" b="0" i="0" u="none" strike="noStrike" kern="1200" baseline="0">
                    <a:solidFill>
                      <a:schemeClr val="tx1"/>
                    </a:solidFill>
                    <a:latin typeface="Tw Cen MT" panose="020B06020201040206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2'!$C$3:$C$113</c:f>
              <c:strCache>
                <c:ptCount val="9"/>
                <c:pt idx="0">
                  <c:v>Westminster</c:v>
                </c:pt>
                <c:pt idx="1">
                  <c:v>Manchester</c:v>
                </c:pt>
                <c:pt idx="2">
                  <c:v>Nottingham</c:v>
                </c:pt>
                <c:pt idx="3">
                  <c:v>Derby</c:v>
                </c:pt>
                <c:pt idx="4">
                  <c:v>Coventry</c:v>
                </c:pt>
                <c:pt idx="5">
                  <c:v>Birmingham</c:v>
                </c:pt>
                <c:pt idx="6">
                  <c:v>Stoke-on-Trent</c:v>
                </c:pt>
                <c:pt idx="7">
                  <c:v>Sheffield</c:v>
                </c:pt>
                <c:pt idx="8">
                  <c:v>Wolverhampton</c:v>
                </c:pt>
              </c:strCache>
            </c:strRef>
          </c:cat>
          <c:val>
            <c:numRef>
              <c:f>'Table 2'!$X$3:$X$113</c:f>
              <c:numCache>
                <c:formatCode>_-* #,##0_-;\-* #,##0_-;_-* "-"??_-;_-@_-</c:formatCode>
                <c:ptCount val="9"/>
                <c:pt idx="0">
                  <c:v>267957</c:v>
                </c:pt>
                <c:pt idx="1">
                  <c:v>41177</c:v>
                </c:pt>
                <c:pt idx="2">
                  <c:v>30549</c:v>
                </c:pt>
                <c:pt idx="3">
                  <c:v>27751</c:v>
                </c:pt>
                <c:pt idx="4">
                  <c:v>25972</c:v>
                </c:pt>
                <c:pt idx="5">
                  <c:v>25477</c:v>
                </c:pt>
                <c:pt idx="6">
                  <c:v>22149</c:v>
                </c:pt>
                <c:pt idx="7">
                  <c:v>21698</c:v>
                </c:pt>
                <c:pt idx="8">
                  <c:v>17938</c:v>
                </c:pt>
              </c:numCache>
            </c:numRef>
          </c:val>
          <c:extLst>
            <c:ext xmlns:c16="http://schemas.microsoft.com/office/drawing/2014/chart" uri="{C3380CC4-5D6E-409C-BE32-E72D297353CC}">
              <c16:uniqueId val="{00000009-649E-4EA6-A425-FBFB8C020D7C}"/>
            </c:ext>
          </c:extLst>
        </c:ser>
        <c:dLbls>
          <c:dLblPos val="inBase"/>
          <c:showLegendKey val="0"/>
          <c:showVal val="1"/>
          <c:showCatName val="0"/>
          <c:showSerName val="0"/>
          <c:showPercent val="0"/>
          <c:showBubbleSize val="0"/>
        </c:dLbls>
        <c:gapWidth val="219"/>
        <c:overlap val="-27"/>
        <c:axId val="115674192"/>
        <c:axId val="115671280"/>
      </c:barChart>
      <c:catAx>
        <c:axId val="11567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500" b="0" i="0" u="none" strike="noStrike" kern="1200" baseline="0">
                <a:solidFill>
                  <a:schemeClr val="tx1"/>
                </a:solidFill>
                <a:latin typeface="Tw Cen MT" panose="020B0602020104020603" pitchFamily="34" charset="0"/>
                <a:ea typeface="+mn-ea"/>
                <a:cs typeface="+mn-cs"/>
              </a:defRPr>
            </a:pPr>
            <a:endParaRPr lang="en-US"/>
          </a:p>
        </c:txPr>
        <c:crossAx val="115671280"/>
        <c:crosses val="autoZero"/>
        <c:auto val="1"/>
        <c:lblAlgn val="ctr"/>
        <c:lblOffset val="100"/>
        <c:noMultiLvlLbl val="0"/>
      </c:catAx>
      <c:valAx>
        <c:axId val="115671280"/>
        <c:scaling>
          <c:orientation val="minMax"/>
          <c:max val="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500" b="0" i="0" u="none" strike="noStrike" kern="1200" baseline="0">
                <a:solidFill>
                  <a:schemeClr val="tx1"/>
                </a:solidFill>
                <a:latin typeface="Tw Cen MT" panose="020B0602020104020603" pitchFamily="34" charset="0"/>
                <a:ea typeface="+mn-ea"/>
                <a:cs typeface="+mn-cs"/>
              </a:defRPr>
            </a:pPr>
            <a:endParaRPr lang="en-US"/>
          </a:p>
        </c:txPr>
        <c:crossAx val="11567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500" b="0" i="0" u="none" strike="noStrike" kern="1200" baseline="0">
          <a:solidFill>
            <a:schemeClr val="tx1"/>
          </a:solidFill>
          <a:latin typeface="Tw Cen MT" panose="020B0602020104020603" pitchFamily="34" charset="0"/>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Manufacturing as a % of total employment</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Industry!$H$3</c:f>
              <c:strCache>
                <c:ptCount val="1"/>
                <c:pt idx="0">
                  <c:v>Manufacturing</c:v>
                </c:pt>
              </c:strCache>
            </c:strRef>
          </c:tx>
          <c:spPr>
            <a:solidFill>
              <a:schemeClr val="accent1"/>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24E4-426E-BA12-00BF3E9EA141}"/>
              </c:ext>
            </c:extLst>
          </c:dPt>
          <c:cat>
            <c:strRef>
              <c:f>Industry!$G$4:$G$12</c:f>
              <c:strCache>
                <c:ptCount val="9"/>
                <c:pt idx="0">
                  <c:v>Westminster</c:v>
                </c:pt>
                <c:pt idx="1">
                  <c:v>Manchester</c:v>
                </c:pt>
                <c:pt idx="2">
                  <c:v>Nottingham</c:v>
                </c:pt>
                <c:pt idx="3">
                  <c:v>Birmingham</c:v>
                </c:pt>
                <c:pt idx="4">
                  <c:v>Sheffield</c:v>
                </c:pt>
                <c:pt idx="5">
                  <c:v>Coventry</c:v>
                </c:pt>
                <c:pt idx="6">
                  <c:v>Derby</c:v>
                </c:pt>
                <c:pt idx="7">
                  <c:v>Wolverhampton</c:v>
                </c:pt>
                <c:pt idx="8">
                  <c:v>Stoke-on-Trent</c:v>
                </c:pt>
              </c:strCache>
            </c:strRef>
          </c:cat>
          <c:val>
            <c:numRef>
              <c:f>Industry!$H$4:$H$12</c:f>
              <c:numCache>
                <c:formatCode>0.00%</c:formatCode>
                <c:ptCount val="9"/>
                <c:pt idx="0">
                  <c:v>1.0864398723433149E-2</c:v>
                </c:pt>
                <c:pt idx="1">
                  <c:v>2.7074257303896232E-2</c:v>
                </c:pt>
                <c:pt idx="2">
                  <c:v>4.5634317006388807E-2</c:v>
                </c:pt>
                <c:pt idx="3">
                  <c:v>7.5446147893795043E-2</c:v>
                </c:pt>
                <c:pt idx="4">
                  <c:v>8.2607389606488432E-2</c:v>
                </c:pt>
                <c:pt idx="5">
                  <c:v>0.11101517207351672</c:v>
                </c:pt>
                <c:pt idx="6">
                  <c:v>0.19580419580419581</c:v>
                </c:pt>
                <c:pt idx="7">
                  <c:v>0.12480798771121351</c:v>
                </c:pt>
                <c:pt idx="8">
                  <c:v>0.12423903590508138</c:v>
                </c:pt>
              </c:numCache>
            </c:numRef>
          </c:val>
          <c:extLst>
            <c:ext xmlns:c16="http://schemas.microsoft.com/office/drawing/2014/chart" uri="{C3380CC4-5D6E-409C-BE32-E72D297353CC}">
              <c16:uniqueId val="{00000002-24E4-426E-BA12-00BF3E9EA141}"/>
            </c:ext>
          </c:extLst>
        </c:ser>
        <c:dLbls>
          <c:showLegendKey val="0"/>
          <c:showVal val="0"/>
          <c:showCatName val="0"/>
          <c:showSerName val="0"/>
          <c:showPercent val="0"/>
          <c:showBubbleSize val="0"/>
        </c:dLbls>
        <c:gapWidth val="219"/>
        <c:overlap val="-27"/>
        <c:axId val="57869871"/>
        <c:axId val="57864047"/>
      </c:barChart>
      <c:catAx>
        <c:axId val="5786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864047"/>
        <c:crosses val="autoZero"/>
        <c:auto val="1"/>
        <c:lblAlgn val="ctr"/>
        <c:lblOffset val="100"/>
        <c:noMultiLvlLbl val="0"/>
      </c:catAx>
      <c:valAx>
        <c:axId val="57864047"/>
        <c:scaling>
          <c:orientation val="minMax"/>
          <c:max val="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869871"/>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w Cen MT" panose="020B0602020104020603" pitchFamily="34" charset="0"/>
                <a:ea typeface="+mn-ea"/>
                <a:cs typeface="+mn-cs"/>
              </a:defRPr>
            </a:pPr>
            <a:r>
              <a:rPr lang="en-US" b="1"/>
              <a:t>Civil Servants per 1,000 Population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w Cen MT" panose="020B0602020104020603" pitchFamily="34" charset="0"/>
              <a:ea typeface="+mn-ea"/>
              <a:cs typeface="+mn-cs"/>
            </a:defRPr>
          </a:pPr>
          <a:endParaRPr lang="en-US"/>
        </a:p>
      </c:txPr>
    </c:title>
    <c:autoTitleDeleted val="0"/>
    <c:plotArea>
      <c:layout/>
      <c:barChart>
        <c:barDir val="col"/>
        <c:grouping val="stacked"/>
        <c:varyColors val="0"/>
        <c:ser>
          <c:idx val="0"/>
          <c:order val="0"/>
          <c:tx>
            <c:v>Civil Servants per 1,000</c:v>
          </c:tx>
          <c:spPr>
            <a:solidFill>
              <a:schemeClr val="accent1"/>
            </a:solidFill>
            <a:ln>
              <a:noFill/>
            </a:ln>
            <a:effectLst/>
          </c:spPr>
          <c:invertIfNegative val="0"/>
          <c:dPt>
            <c:idx val="8"/>
            <c:invertIfNegative val="0"/>
            <c:bubble3D val="0"/>
            <c:spPr>
              <a:solidFill>
                <a:srgbClr val="C00000"/>
              </a:solidFill>
              <a:ln>
                <a:noFill/>
              </a:ln>
              <a:effectLst/>
            </c:spPr>
            <c:extLst>
              <c:ext xmlns:c16="http://schemas.microsoft.com/office/drawing/2014/chart" uri="{C3380CC4-5D6E-409C-BE32-E72D297353CC}">
                <c16:uniqueId val="{00000008-8991-4242-898F-C3C1E2129673}"/>
              </c:ext>
            </c:extLst>
          </c:dPt>
          <c:dLbls>
            <c:dLbl>
              <c:idx val="0"/>
              <c:layout>
                <c:manualLayout>
                  <c:x val="-2.8529636920384951E-3"/>
                  <c:y val="3.6024186501805437E-2"/>
                </c:manualLayout>
              </c:layout>
              <c:tx>
                <c:rich>
                  <a:bodyPr rot="0" spcFirstLastPara="1" vertOverflow="ellipsis" vert="horz" wrap="square" anchor="ctr" anchorCtr="1"/>
                  <a:lstStyle/>
                  <a:p>
                    <a:pPr>
                      <a:defRPr sz="1500" b="0" i="0" u="none" strike="noStrike" kern="1200" baseline="0">
                        <a:solidFill>
                          <a:srgbClr val="FF0000"/>
                        </a:solidFill>
                        <a:latin typeface="Tw Cen MT" panose="020B0602020104020603" pitchFamily="34" charset="0"/>
                        <a:ea typeface="+mn-ea"/>
                        <a:cs typeface="+mn-cs"/>
                      </a:defRPr>
                    </a:pPr>
                    <a:fld id="{F5B091DA-01CA-444B-9054-1DF44CF8BCB7}" type="CELLRANGE">
                      <a:rPr lang="en-US"/>
                      <a:pPr>
                        <a:defRPr>
                          <a:solidFill>
                            <a:srgbClr val="FF0000"/>
                          </a:solidFill>
                        </a:defRPr>
                      </a:pPr>
                      <a:t>[CELLRANGE]</a:t>
                    </a:fld>
                    <a:endParaRPr lang="en-GB"/>
                  </a:p>
                </c:rich>
              </c:tx>
              <c:spPr>
                <a:noFill/>
                <a:ln>
                  <a:noFill/>
                </a:ln>
                <a:effectLst/>
              </c:spPr>
              <c:txPr>
                <a:bodyPr rot="0" spcFirstLastPara="1" vertOverflow="ellipsis" vert="horz" wrap="square" anchor="ctr" anchorCtr="1"/>
                <a:lstStyle/>
                <a:p>
                  <a:pPr>
                    <a:defRPr sz="1500" b="0" i="0" u="none" strike="noStrike" kern="1200" baseline="0">
                      <a:solidFill>
                        <a:srgbClr val="FF0000"/>
                      </a:solidFill>
                      <a:latin typeface="Tw Cen MT" panose="020B0602020104020603"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991-4242-898F-C3C1E2129673}"/>
                </c:ext>
              </c:extLst>
            </c:dLbl>
            <c:dLbl>
              <c:idx val="1"/>
              <c:layout>
                <c:manualLayout>
                  <c:x val="0"/>
                  <c:y val="-0.32764801993581988"/>
                </c:manualLayout>
              </c:layout>
              <c:tx>
                <c:rich>
                  <a:bodyPr/>
                  <a:lstStyle/>
                  <a:p>
                    <a:fld id="{6829311F-AA69-47DE-A4B0-7EC2DA26089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991-4242-898F-C3C1E2129673}"/>
                </c:ext>
              </c:extLst>
            </c:dLbl>
            <c:dLbl>
              <c:idx val="2"/>
              <c:layout>
                <c:manualLayout>
                  <c:x val="0"/>
                  <c:y val="-0.2193225649904032"/>
                </c:manualLayout>
              </c:layout>
              <c:tx>
                <c:rich>
                  <a:bodyPr/>
                  <a:lstStyle/>
                  <a:p>
                    <a:fld id="{13A9C275-7B7B-4183-8845-E5A6AC5DE13A}"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991-4242-898F-C3C1E2129673}"/>
                </c:ext>
              </c:extLst>
            </c:dLbl>
            <c:dLbl>
              <c:idx val="3"/>
              <c:layout>
                <c:manualLayout>
                  <c:x val="0"/>
                  <c:y val="-0.17944336880427061"/>
                </c:manualLayout>
              </c:layout>
              <c:tx>
                <c:rich>
                  <a:bodyPr/>
                  <a:lstStyle/>
                  <a:p>
                    <a:fld id="{6982A7D1-8E7A-46F3-AFA4-A2DCB2F9CB7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991-4242-898F-C3C1E2129673}"/>
                </c:ext>
              </c:extLst>
            </c:dLbl>
            <c:dLbl>
              <c:idx val="4"/>
              <c:layout>
                <c:manualLayout>
                  <c:x val="-8.4875562720133283E-17"/>
                  <c:y val="-0.15363549119999473"/>
                </c:manualLayout>
              </c:layout>
              <c:tx>
                <c:rich>
                  <a:bodyPr/>
                  <a:lstStyle/>
                  <a:p>
                    <a:fld id="{CE50CFF6-A298-4D5F-9F6E-53D4E93D5404}"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991-4242-898F-C3C1E2129673}"/>
                </c:ext>
              </c:extLst>
            </c:dLbl>
            <c:dLbl>
              <c:idx val="5"/>
              <c:layout>
                <c:manualLayout>
                  <c:x val="-8.4875562720133283E-17"/>
                  <c:y val="-0.13962378528692174"/>
                </c:manualLayout>
              </c:layout>
              <c:tx>
                <c:rich>
                  <a:bodyPr/>
                  <a:lstStyle/>
                  <a:p>
                    <a:fld id="{C3A1B410-BF45-4AD9-BA81-85051F2D4894}"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991-4242-898F-C3C1E2129673}"/>
                </c:ext>
              </c:extLst>
            </c:dLbl>
            <c:dLbl>
              <c:idx val="6"/>
              <c:layout>
                <c:manualLayout>
                  <c:x val="-8.4875562720133283E-17"/>
                  <c:y val="-0.16121973397636652"/>
                </c:manualLayout>
              </c:layout>
              <c:tx>
                <c:rich>
                  <a:bodyPr/>
                  <a:lstStyle/>
                  <a:p>
                    <a:fld id="{3D62F63C-5C1E-4863-A19F-52139AFD193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991-4242-898F-C3C1E2129673}"/>
                </c:ext>
              </c:extLst>
            </c:dLbl>
            <c:dLbl>
              <c:idx val="7"/>
              <c:layout>
                <c:manualLayout>
                  <c:x val="0"/>
                  <c:y val="-0.13172657599943577"/>
                </c:manualLayout>
              </c:layout>
              <c:tx>
                <c:rich>
                  <a:bodyPr/>
                  <a:lstStyle/>
                  <a:p>
                    <a:fld id="{571F50E6-3187-412A-86A5-9BF956791A8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991-4242-898F-C3C1E2129673}"/>
                </c:ext>
              </c:extLst>
            </c:dLbl>
            <c:dLbl>
              <c:idx val="8"/>
              <c:layout>
                <c:manualLayout>
                  <c:x val="0"/>
                  <c:y val="-7.466213890255595E-2"/>
                </c:manualLayout>
              </c:layout>
              <c:tx>
                <c:rich>
                  <a:bodyPr/>
                  <a:lstStyle/>
                  <a:p>
                    <a:fld id="{22942511-725D-4C87-8680-EC62C307285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991-4242-898F-C3C1E2129673}"/>
                </c:ext>
              </c:extLst>
            </c:dLbl>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w Cen MT" panose="020B0602020104020603" pitchFamily="34" charset="0"/>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('cs v pop'!$B$5:$B$8,'cs v pop'!$B$9:$B$10,'cs v pop'!$B$11,'cs v pop'!$B$12:$B$13)</c:f>
              <c:strCache>
                <c:ptCount val="9"/>
                <c:pt idx="0">
                  <c:v>Westminster</c:v>
                </c:pt>
                <c:pt idx="1">
                  <c:v>Nottingham</c:v>
                </c:pt>
                <c:pt idx="2">
                  <c:v>Manchester</c:v>
                </c:pt>
                <c:pt idx="3">
                  <c:v>Sheffield</c:v>
                </c:pt>
                <c:pt idx="4">
                  <c:v>Birmingham</c:v>
                </c:pt>
                <c:pt idx="5">
                  <c:v>Coventry</c:v>
                </c:pt>
                <c:pt idx="6">
                  <c:v>Wolverhampton</c:v>
                </c:pt>
                <c:pt idx="7">
                  <c:v>Stoke-on-Trent</c:v>
                </c:pt>
                <c:pt idx="8">
                  <c:v>Derby</c:v>
                </c:pt>
              </c:strCache>
            </c:strRef>
          </c:cat>
          <c:val>
            <c:numRef>
              <c:f>('cs v pop'!$E$5:$E$8,'cs v pop'!$E$9:$E$10,'cs v pop'!$E$11,'cs v pop'!$E$12:$E$13)</c:f>
              <c:numCache>
                <c:formatCode>0.00</c:formatCode>
                <c:ptCount val="9"/>
                <c:pt idx="0">
                  <c:v>202.16833608392295</c:v>
                </c:pt>
                <c:pt idx="1">
                  <c:v>22.417370120500959</c:v>
                </c:pt>
                <c:pt idx="2">
                  <c:v>14.738744750238771</c:v>
                </c:pt>
                <c:pt idx="3">
                  <c:v>11.647850685977062</c:v>
                </c:pt>
                <c:pt idx="4">
                  <c:v>9.3217708198673321</c:v>
                </c:pt>
                <c:pt idx="5">
                  <c:v>6.4973108352376379</c:v>
                </c:pt>
                <c:pt idx="6">
                  <c:v>6.2710155967467669</c:v>
                </c:pt>
                <c:pt idx="7">
                  <c:v>4.2290252096891665</c:v>
                </c:pt>
                <c:pt idx="8">
                  <c:v>3.6960090882918215</c:v>
                </c:pt>
              </c:numCache>
            </c:numRef>
          </c:val>
          <c:extLst>
            <c:ext xmlns:c15="http://schemas.microsoft.com/office/drawing/2012/chart" uri="{02D57815-91ED-43cb-92C2-25804820EDAC}">
              <c15:datalabelsRange>
                <c15:f>'cs v pop'!$G$5:$G$20</c15:f>
                <c15:dlblRangeCache>
                  <c:ptCount val="16"/>
                  <c:pt idx="0">
                    <c:v>202.17</c:v>
                  </c:pt>
                  <c:pt idx="1">
                    <c:v>22.42</c:v>
                  </c:pt>
                  <c:pt idx="2">
                    <c:v>14.74</c:v>
                  </c:pt>
                  <c:pt idx="3">
                    <c:v>11.65</c:v>
                  </c:pt>
                  <c:pt idx="4">
                    <c:v>9.48</c:v>
                  </c:pt>
                  <c:pt idx="5">
                    <c:v>7.61</c:v>
                  </c:pt>
                  <c:pt idx="6">
                    <c:v>8.19</c:v>
                  </c:pt>
                  <c:pt idx="7">
                    <c:v>6.19</c:v>
                  </c:pt>
                  <c:pt idx="8">
                    <c:v>3.70</c:v>
                  </c:pt>
                </c15:dlblRangeCache>
              </c15:datalabelsRange>
            </c:ext>
            <c:ext xmlns:c16="http://schemas.microsoft.com/office/drawing/2014/chart" uri="{C3380CC4-5D6E-409C-BE32-E72D297353CC}">
              <c16:uniqueId val="{00000009-8991-4242-898F-C3C1E2129673}"/>
            </c:ext>
          </c:extLst>
        </c:ser>
        <c:ser>
          <c:idx val="1"/>
          <c:order val="1"/>
          <c:tx>
            <c:strRef>
              <c:f>'cs v pop'!$F$4</c:f>
              <c:strCache>
                <c:ptCount val="1"/>
                <c:pt idx="0">
                  <c:v>Adjusted with Relocations</c:v>
                </c:pt>
              </c:strCache>
            </c:strRef>
          </c:tx>
          <c:spPr>
            <a:solidFill>
              <a:schemeClr val="accent2"/>
            </a:solidFill>
            <a:ln>
              <a:noFill/>
            </a:ln>
            <a:effectLst/>
          </c:spPr>
          <c:invertIfNegative val="0"/>
          <c:dLbls>
            <c:delete val="1"/>
          </c:dLbls>
          <c:val>
            <c:numRef>
              <c:f>('cs v pop'!$F$5:$F$8,'cs v pop'!$F$9:$F$10,'cs v pop'!$F$11,'cs v pop'!$F$12:$F$13)</c:f>
              <c:numCache>
                <c:formatCode>0.00</c:formatCode>
                <c:ptCount val="9"/>
                <c:pt idx="0">
                  <c:v>0</c:v>
                </c:pt>
                <c:pt idx="1">
                  <c:v>0</c:v>
                </c:pt>
                <c:pt idx="2">
                  <c:v>0</c:v>
                </c:pt>
                <c:pt idx="3">
                  <c:v>0</c:v>
                </c:pt>
                <c:pt idx="4">
                  <c:v>0.15389715976196072</c:v>
                </c:pt>
                <c:pt idx="5">
                  <c:v>1.1106514248269468</c:v>
                </c:pt>
                <c:pt idx="6">
                  <c:v>1.9236244161799894</c:v>
                </c:pt>
                <c:pt idx="7">
                  <c:v>1.9578820415227627</c:v>
                </c:pt>
                <c:pt idx="8">
                  <c:v>0</c:v>
                </c:pt>
              </c:numCache>
            </c:numRef>
          </c:val>
          <c:extLst>
            <c:ext xmlns:c16="http://schemas.microsoft.com/office/drawing/2014/chart" uri="{C3380CC4-5D6E-409C-BE32-E72D297353CC}">
              <c16:uniqueId val="{0000000A-8991-4242-898F-C3C1E2129673}"/>
            </c:ext>
          </c:extLst>
        </c:ser>
        <c:dLbls>
          <c:showLegendKey val="0"/>
          <c:showVal val="1"/>
          <c:showCatName val="0"/>
          <c:showSerName val="0"/>
          <c:showPercent val="0"/>
          <c:showBubbleSize val="0"/>
        </c:dLbls>
        <c:gapWidth val="219"/>
        <c:overlap val="100"/>
        <c:axId val="189908367"/>
        <c:axId val="1171380304"/>
      </c:barChart>
      <c:catAx>
        <c:axId val="18990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w Cen MT" panose="020B0602020104020603" pitchFamily="34" charset="0"/>
                <a:ea typeface="+mn-ea"/>
                <a:cs typeface="+mn-cs"/>
              </a:defRPr>
            </a:pPr>
            <a:endParaRPr lang="en-US"/>
          </a:p>
        </c:txPr>
        <c:crossAx val="1171380304"/>
        <c:crosses val="autoZero"/>
        <c:auto val="1"/>
        <c:lblAlgn val="ctr"/>
        <c:lblOffset val="100"/>
        <c:noMultiLvlLbl val="0"/>
      </c:catAx>
      <c:valAx>
        <c:axId val="1171380304"/>
        <c:scaling>
          <c:orientation val="minMax"/>
          <c:max val="3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w Cen MT" panose="020B0602020104020603" pitchFamily="34" charset="0"/>
                <a:ea typeface="+mn-ea"/>
                <a:cs typeface="+mn-cs"/>
              </a:defRPr>
            </a:pPr>
            <a:endParaRPr lang="en-US"/>
          </a:p>
        </c:txPr>
        <c:crossAx val="189908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chart>
  <c:spPr>
    <a:noFill/>
    <a:ln>
      <a:noFill/>
    </a:ln>
    <a:effectLst/>
  </c:spPr>
  <c:txPr>
    <a:bodyPr/>
    <a:lstStyle/>
    <a:p>
      <a:pPr>
        <a:defRPr sz="1500">
          <a:solidFill>
            <a:schemeClr val="tx1"/>
          </a:solidFill>
          <a:latin typeface="Tw Cen MT" panose="020B06020201040206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8E48DF6-E2B8-4BCB-8053-2EAF797148F3}" type="datetimeFigureOut">
              <a:rPr lang="en-GB" smtClean="0"/>
              <a:t>26/07/2023</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51ABC06-2E51-411D-B8A0-190A52CBF358}" type="slidenum">
              <a:rPr lang="en-GB" smtClean="0"/>
              <a:t>‹#›</a:t>
            </a:fld>
            <a:endParaRPr lang="en-GB"/>
          </a:p>
        </p:txBody>
      </p:sp>
    </p:spTree>
    <p:extLst>
      <p:ext uri="{BB962C8B-B14F-4D97-AF65-F5344CB8AC3E}">
        <p14:creationId xmlns:p14="http://schemas.microsoft.com/office/powerpoint/2010/main" val="184153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9464C13-D2B1-4B9D-8C58-0D51D4751401}" type="datetimeFigureOut">
              <a:rPr lang="en-GB" smtClean="0"/>
              <a:t>26/07/2023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CE7CD7-63C9-4E15-A1C8-CA37EA0C97D9}" type="slidenum">
              <a:rPr lang="en-GB" smtClean="0"/>
              <a:t>‹#›</a:t>
            </a:fld>
            <a:endParaRPr lang="en-GB"/>
          </a:p>
        </p:txBody>
      </p:sp>
    </p:spTree>
    <p:extLst>
      <p:ext uri="{BB962C8B-B14F-4D97-AF65-F5344CB8AC3E}">
        <p14:creationId xmlns:p14="http://schemas.microsoft.com/office/powerpoint/2010/main" val="41184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CE7CD7-63C9-4E15-A1C8-CA37EA0C97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12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21</a:t>
            </a:fld>
            <a:endParaRPr lang="en-GB"/>
          </a:p>
        </p:txBody>
      </p:sp>
    </p:spTree>
    <p:extLst>
      <p:ext uri="{BB962C8B-B14F-4D97-AF65-F5344CB8AC3E}">
        <p14:creationId xmlns:p14="http://schemas.microsoft.com/office/powerpoint/2010/main" val="57033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22</a:t>
            </a:fld>
            <a:endParaRPr lang="en-GB"/>
          </a:p>
        </p:txBody>
      </p:sp>
    </p:spTree>
    <p:extLst>
      <p:ext uri="{BB962C8B-B14F-4D97-AF65-F5344CB8AC3E}">
        <p14:creationId xmlns:p14="http://schemas.microsoft.com/office/powerpoint/2010/main" val="91371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23</a:t>
            </a:fld>
            <a:endParaRPr lang="en-GB"/>
          </a:p>
        </p:txBody>
      </p:sp>
    </p:spTree>
    <p:extLst>
      <p:ext uri="{BB962C8B-B14F-4D97-AF65-F5344CB8AC3E}">
        <p14:creationId xmlns:p14="http://schemas.microsoft.com/office/powerpoint/2010/main" val="324213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24</a:t>
            </a:fld>
            <a:endParaRPr lang="en-GB"/>
          </a:p>
        </p:txBody>
      </p:sp>
    </p:spTree>
    <p:extLst>
      <p:ext uri="{BB962C8B-B14F-4D97-AF65-F5344CB8AC3E}">
        <p14:creationId xmlns:p14="http://schemas.microsoft.com/office/powerpoint/2010/main" val="192640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CE7CD7-63C9-4E15-A1C8-CA37EA0C97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53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27</a:t>
            </a:fld>
            <a:endParaRPr lang="en-GB"/>
          </a:p>
        </p:txBody>
      </p:sp>
    </p:spTree>
    <p:extLst>
      <p:ext uri="{BB962C8B-B14F-4D97-AF65-F5344CB8AC3E}">
        <p14:creationId xmlns:p14="http://schemas.microsoft.com/office/powerpoint/2010/main" val="419243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28</a:t>
            </a:fld>
            <a:endParaRPr lang="en-GB"/>
          </a:p>
        </p:txBody>
      </p:sp>
    </p:spTree>
    <p:extLst>
      <p:ext uri="{BB962C8B-B14F-4D97-AF65-F5344CB8AC3E}">
        <p14:creationId xmlns:p14="http://schemas.microsoft.com/office/powerpoint/2010/main" val="20067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29</a:t>
            </a:fld>
            <a:endParaRPr lang="en-GB"/>
          </a:p>
        </p:txBody>
      </p:sp>
    </p:spTree>
    <p:extLst>
      <p:ext uri="{BB962C8B-B14F-4D97-AF65-F5344CB8AC3E}">
        <p14:creationId xmlns:p14="http://schemas.microsoft.com/office/powerpoint/2010/main" val="31878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10</a:t>
            </a:fld>
            <a:endParaRPr lang="en-GB"/>
          </a:p>
        </p:txBody>
      </p:sp>
    </p:spTree>
    <p:extLst>
      <p:ext uri="{BB962C8B-B14F-4D97-AF65-F5344CB8AC3E}">
        <p14:creationId xmlns:p14="http://schemas.microsoft.com/office/powerpoint/2010/main" val="391105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11</a:t>
            </a:fld>
            <a:endParaRPr lang="en-GB"/>
          </a:p>
        </p:txBody>
      </p:sp>
    </p:spTree>
    <p:extLst>
      <p:ext uri="{BB962C8B-B14F-4D97-AF65-F5344CB8AC3E}">
        <p14:creationId xmlns:p14="http://schemas.microsoft.com/office/powerpoint/2010/main" val="222946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15</a:t>
            </a:fld>
            <a:endParaRPr lang="en-GB"/>
          </a:p>
        </p:txBody>
      </p:sp>
    </p:spTree>
    <p:extLst>
      <p:ext uri="{BB962C8B-B14F-4D97-AF65-F5344CB8AC3E}">
        <p14:creationId xmlns:p14="http://schemas.microsoft.com/office/powerpoint/2010/main" val="41448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16</a:t>
            </a:fld>
            <a:endParaRPr lang="en-GB"/>
          </a:p>
        </p:txBody>
      </p:sp>
    </p:spTree>
    <p:extLst>
      <p:ext uri="{BB962C8B-B14F-4D97-AF65-F5344CB8AC3E}">
        <p14:creationId xmlns:p14="http://schemas.microsoft.com/office/powerpoint/2010/main" val="195376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17</a:t>
            </a:fld>
            <a:endParaRPr lang="en-GB"/>
          </a:p>
        </p:txBody>
      </p:sp>
    </p:spTree>
    <p:extLst>
      <p:ext uri="{BB962C8B-B14F-4D97-AF65-F5344CB8AC3E}">
        <p14:creationId xmlns:p14="http://schemas.microsoft.com/office/powerpoint/2010/main" val="109330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18</a:t>
            </a:fld>
            <a:endParaRPr lang="en-GB"/>
          </a:p>
        </p:txBody>
      </p:sp>
    </p:spTree>
    <p:extLst>
      <p:ext uri="{BB962C8B-B14F-4D97-AF65-F5344CB8AC3E}">
        <p14:creationId xmlns:p14="http://schemas.microsoft.com/office/powerpoint/2010/main" val="785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19</a:t>
            </a:fld>
            <a:endParaRPr lang="en-GB"/>
          </a:p>
        </p:txBody>
      </p:sp>
    </p:spTree>
    <p:extLst>
      <p:ext uri="{BB962C8B-B14F-4D97-AF65-F5344CB8AC3E}">
        <p14:creationId xmlns:p14="http://schemas.microsoft.com/office/powerpoint/2010/main" val="296446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CE7CD7-63C9-4E15-A1C8-CA37EA0C97D9}" type="slidenum">
              <a:rPr lang="en-GB" smtClean="0"/>
              <a:t>20</a:t>
            </a:fld>
            <a:endParaRPr lang="en-GB"/>
          </a:p>
        </p:txBody>
      </p:sp>
    </p:spTree>
    <p:extLst>
      <p:ext uri="{BB962C8B-B14F-4D97-AF65-F5344CB8AC3E}">
        <p14:creationId xmlns:p14="http://schemas.microsoft.com/office/powerpoint/2010/main" val="209899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tiles at top">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Rectangle 1">
            <a:extLst>
              <a:ext uri="{FF2B5EF4-FFF2-40B4-BE49-F238E27FC236}">
                <a16:creationId xmlns:a16="http://schemas.microsoft.com/office/drawing/2014/main" id="{07C021A5-AAA9-42E2-817E-0161CB29A35E}"/>
              </a:ext>
            </a:extLst>
          </p:cNvPr>
          <p:cNvSpPr/>
          <p:nvPr userDrawn="1"/>
        </p:nvSpPr>
        <p:spPr>
          <a:xfrm>
            <a:off x="382954" y="5835977"/>
            <a:ext cx="10034954" cy="679939"/>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547077" y="5993353"/>
            <a:ext cx="9222154" cy="365124"/>
          </a:xfrm>
          <a:prstGeom prst="rect">
            <a:avLst/>
          </a:prstGeom>
          <a:noFill/>
        </p:spPr>
        <p:txBody>
          <a:bodyPr lIns="0" anchor="ctr"/>
          <a:lstStyle>
            <a:lvl1pPr algn="l">
              <a:defRPr sz="2500" b="0" cap="all" baseline="0">
                <a:solidFill>
                  <a:schemeClr val="bg1">
                    <a:lumMod val="95000"/>
                  </a:schemeClr>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3443964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406400" y="485622"/>
            <a:ext cx="9222154" cy="365124"/>
          </a:xfrm>
          <a:prstGeom prst="rect">
            <a:avLst/>
          </a:prstGeom>
          <a:noFill/>
        </p:spPr>
        <p:txBody>
          <a:bodyPr lIns="0" anchor="ctr"/>
          <a:lstStyle>
            <a:lvl1pPr algn="l">
              <a:defRPr sz="2500" b="0" cap="all" baseline="0">
                <a:solidFill>
                  <a:schemeClr val="tx1"/>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44685198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tiles at top">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Rectangle 1">
            <a:extLst>
              <a:ext uri="{FF2B5EF4-FFF2-40B4-BE49-F238E27FC236}">
                <a16:creationId xmlns:a16="http://schemas.microsoft.com/office/drawing/2014/main" id="{07C021A5-AAA9-42E2-817E-0161CB29A35E}"/>
              </a:ext>
            </a:extLst>
          </p:cNvPr>
          <p:cNvSpPr/>
          <p:nvPr userDrawn="1"/>
        </p:nvSpPr>
        <p:spPr>
          <a:xfrm>
            <a:off x="382954" y="328246"/>
            <a:ext cx="10034954" cy="679939"/>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547077" y="485622"/>
            <a:ext cx="9222154" cy="365124"/>
          </a:xfrm>
          <a:prstGeom prst="rect">
            <a:avLst/>
          </a:prstGeom>
          <a:noFill/>
        </p:spPr>
        <p:txBody>
          <a:bodyPr lIns="0" anchor="ctr"/>
          <a:lstStyle>
            <a:lvl1pPr algn="l">
              <a:defRPr sz="2500" b="0" cap="all" baseline="0">
                <a:solidFill>
                  <a:schemeClr val="bg1">
                    <a:lumMod val="95000"/>
                  </a:schemeClr>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4173663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406400" y="485622"/>
            <a:ext cx="9222154" cy="365124"/>
          </a:xfrm>
          <a:prstGeom prst="rect">
            <a:avLst/>
          </a:prstGeom>
          <a:noFill/>
        </p:spPr>
        <p:txBody>
          <a:bodyPr lIns="0" anchor="ctr"/>
          <a:lstStyle>
            <a:lvl1pPr algn="l">
              <a:defRPr sz="2500" cap="all" baseline="0">
                <a:solidFill>
                  <a:schemeClr val="tx1"/>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92298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tiles at top">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Rectangle 1">
            <a:extLst>
              <a:ext uri="{FF2B5EF4-FFF2-40B4-BE49-F238E27FC236}">
                <a16:creationId xmlns:a16="http://schemas.microsoft.com/office/drawing/2014/main" id="{07C021A5-AAA9-42E2-817E-0161CB29A35E}"/>
              </a:ext>
            </a:extLst>
          </p:cNvPr>
          <p:cNvSpPr/>
          <p:nvPr userDrawn="1"/>
        </p:nvSpPr>
        <p:spPr>
          <a:xfrm>
            <a:off x="382954" y="5835977"/>
            <a:ext cx="10034954" cy="679939"/>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547077" y="5993353"/>
            <a:ext cx="9222154" cy="365124"/>
          </a:xfrm>
          <a:prstGeom prst="rect">
            <a:avLst/>
          </a:prstGeom>
          <a:noFill/>
        </p:spPr>
        <p:txBody>
          <a:bodyPr lIns="0" anchor="ctr"/>
          <a:lstStyle>
            <a:lvl1pPr algn="l">
              <a:defRPr sz="2500" b="0" cap="all" baseline="0">
                <a:solidFill>
                  <a:schemeClr val="bg1">
                    <a:lumMod val="95000"/>
                  </a:schemeClr>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32462653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406400" y="485622"/>
            <a:ext cx="9222154" cy="365124"/>
          </a:xfrm>
          <a:prstGeom prst="rect">
            <a:avLst/>
          </a:prstGeom>
          <a:noFill/>
        </p:spPr>
        <p:txBody>
          <a:bodyPr lIns="0" anchor="ctr"/>
          <a:lstStyle>
            <a:lvl1pPr algn="l">
              <a:defRPr sz="2500" b="0" cap="all" baseline="0">
                <a:solidFill>
                  <a:schemeClr val="tx1"/>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9692736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tiles at top">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Rectangle 1">
            <a:extLst>
              <a:ext uri="{FF2B5EF4-FFF2-40B4-BE49-F238E27FC236}">
                <a16:creationId xmlns:a16="http://schemas.microsoft.com/office/drawing/2014/main" id="{07C021A5-AAA9-42E2-817E-0161CB29A35E}"/>
              </a:ext>
            </a:extLst>
          </p:cNvPr>
          <p:cNvSpPr/>
          <p:nvPr userDrawn="1"/>
        </p:nvSpPr>
        <p:spPr>
          <a:xfrm>
            <a:off x="382954" y="328246"/>
            <a:ext cx="10034954" cy="679939"/>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547077" y="485622"/>
            <a:ext cx="9222154" cy="365124"/>
          </a:xfrm>
          <a:prstGeom prst="rect">
            <a:avLst/>
          </a:prstGeom>
          <a:noFill/>
        </p:spPr>
        <p:txBody>
          <a:bodyPr lIns="0" anchor="ctr"/>
          <a:lstStyle>
            <a:lvl1pPr algn="l">
              <a:defRPr sz="2500" b="0" cap="all" baseline="0">
                <a:solidFill>
                  <a:schemeClr val="bg1">
                    <a:lumMod val="95000"/>
                  </a:schemeClr>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443697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n zoomer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FE41C-157F-4510-BD09-A162EA53906A}"/>
              </a:ext>
            </a:extLst>
          </p:cNvPr>
          <p:cNvSpPr/>
          <p:nvPr userDrawn="1"/>
        </p:nvSpPr>
        <p:spPr>
          <a:xfrm>
            <a:off x="-140677" y="0"/>
            <a:ext cx="12637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lvl1pPr>
              <a:defRPr>
                <a:latin typeface="Tw Cen MT" panose="020B0602020104020603" pitchFamily="34" charset="0"/>
                <a:cs typeface="Arial" panose="020B0604020202020204" pitchFamily="34" charset="0"/>
              </a:defRPr>
            </a:lvl1pPr>
            <a:lvl2pPr>
              <a:defRPr>
                <a:latin typeface="Tw Cen MT" panose="020B0602020104020603" pitchFamily="34" charset="0"/>
                <a:cs typeface="Arial" panose="020B0604020202020204" pitchFamily="34" charset="0"/>
              </a:defRPr>
            </a:lvl2pPr>
            <a:lvl3pPr>
              <a:defRPr>
                <a:latin typeface="Tw Cen MT" panose="020B0602020104020603" pitchFamily="34" charset="0"/>
                <a:cs typeface="Arial" panose="020B0604020202020204" pitchFamily="34" charset="0"/>
              </a:defRPr>
            </a:lvl3pPr>
            <a:lvl4pPr>
              <a:defRPr>
                <a:latin typeface="Tw Cen MT" panose="020B0602020104020603" pitchFamily="34" charset="0"/>
                <a:cs typeface="Arial" panose="020B0604020202020204" pitchFamily="34" charset="0"/>
              </a:defRPr>
            </a:lvl4pPr>
            <a:lvl5pPr>
              <a:defRPr>
                <a:latin typeface="Tw Cen MT" panose="020B0602020104020603"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9B3416-C910-7042-903E-EEE17F90BB7A}"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2DFF-FF34-B049-81F0-69EFF896B73F}" type="slidenum">
              <a:rPr lang="en-US" smtClean="0"/>
              <a:t>‹#›</a:t>
            </a:fld>
            <a:endParaRPr lang="en-US"/>
          </a:p>
        </p:txBody>
      </p:sp>
      <p:sp>
        <p:nvSpPr>
          <p:cNvPr id="9" name="Title 8">
            <a:extLst>
              <a:ext uri="{FF2B5EF4-FFF2-40B4-BE49-F238E27FC236}">
                <a16:creationId xmlns:a16="http://schemas.microsoft.com/office/drawing/2014/main" id="{B779D5C6-CB96-4B9D-BE87-005378C65256}"/>
              </a:ext>
            </a:extLst>
          </p:cNvPr>
          <p:cNvSpPr>
            <a:spLocks noGrp="1"/>
          </p:cNvSpPr>
          <p:nvPr>
            <p:ph type="title"/>
          </p:nvPr>
        </p:nvSpPr>
        <p:spPr>
          <a:xfrm>
            <a:off x="406400" y="485622"/>
            <a:ext cx="9222154" cy="365124"/>
          </a:xfrm>
          <a:prstGeom prst="rect">
            <a:avLst/>
          </a:prstGeom>
          <a:noFill/>
        </p:spPr>
        <p:txBody>
          <a:bodyPr lIns="0" anchor="ctr"/>
          <a:lstStyle>
            <a:lvl1pPr algn="l">
              <a:defRPr sz="2500" b="0" cap="all" baseline="0">
                <a:solidFill>
                  <a:schemeClr val="tx1"/>
                </a:solidFill>
                <a:latin typeface="Impact" panose="020B080603090205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6472333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FC1BC"/>
        </a:solidFill>
        <a:effectLst/>
      </p:bgPr>
    </p:bg>
    <p:spTree>
      <p:nvGrpSpPr>
        <p:cNvPr id="1" name=""/>
        <p:cNvGrpSpPr/>
        <p:nvPr/>
      </p:nvGrpSpPr>
      <p:grpSpPr>
        <a:xfrm>
          <a:off x="0" y="0"/>
          <a:ext cx="0" cy="0"/>
          <a:chOff x="0" y="0"/>
          <a:chExt cx="0" cy="0"/>
        </a:xfrm>
      </p:grpSpPr>
      <p:sp>
        <p:nvSpPr>
          <p:cNvPr id="10" name="Rectangle 9"/>
          <p:cNvSpPr/>
          <p:nvPr userDrawn="1"/>
        </p:nvSpPr>
        <p:spPr>
          <a:xfrm>
            <a:off x="1" y="1"/>
            <a:ext cx="12191999" cy="6902210"/>
          </a:xfrm>
          <a:prstGeom prst="rect">
            <a:avLst/>
          </a:prstGeom>
          <a:solidFill>
            <a:schemeClr val="bg1"/>
          </a:solidFill>
          <a:ln w="19050" cap="rnd">
            <a:solidFill>
              <a:srgbClr val="584F45">
                <a:alpha val="70000"/>
              </a:srgb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latin typeface="Tw Cen MT" panose="020B0602020104020603" pitchFamily="34" charset="0"/>
            </a:endParaRPr>
          </a:p>
        </p:txBody>
      </p:sp>
      <p:sp>
        <p:nvSpPr>
          <p:cNvPr id="2" name="Title Placeholder 1"/>
          <p:cNvSpPr>
            <a:spLocks noGrp="1"/>
          </p:cNvSpPr>
          <p:nvPr>
            <p:ph type="title"/>
          </p:nvPr>
        </p:nvSpPr>
        <p:spPr>
          <a:xfrm>
            <a:off x="609600" y="327554"/>
            <a:ext cx="8170577" cy="739313"/>
          </a:xfrm>
          <a:prstGeom prst="rect">
            <a:avLst/>
          </a:prstGeom>
          <a:solidFill>
            <a:srgbClr val="C2C381">
              <a:alpha val="40000"/>
            </a:srgbClr>
          </a:solidFill>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361457"/>
            <a:ext cx="10972800" cy="47647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2257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3416-C910-7042-903E-EEE17F90BB7A}" type="datetimeFigureOut">
              <a:rPr lang="en-US" smtClean="0"/>
              <a:t>7/26/2023</a:t>
            </a:fld>
            <a:endParaRPr lang="en-US"/>
          </a:p>
        </p:txBody>
      </p:sp>
      <p:sp>
        <p:nvSpPr>
          <p:cNvPr id="5" name="Footer Placeholder 4"/>
          <p:cNvSpPr>
            <a:spLocks noGrp="1"/>
          </p:cNvSpPr>
          <p:nvPr>
            <p:ph type="ftr" sz="quarter" idx="3"/>
          </p:nvPr>
        </p:nvSpPr>
        <p:spPr>
          <a:xfrm>
            <a:off x="4165600" y="62257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2257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22DFF-FF34-B049-81F0-69EFF896B73F}" type="slidenum">
              <a:rPr lang="en-US" smtClean="0"/>
              <a:t>‹#›</a:t>
            </a:fld>
            <a:endParaRPr lang="en-US"/>
          </a:p>
        </p:txBody>
      </p:sp>
    </p:spTree>
    <p:extLst>
      <p:ext uri="{BB962C8B-B14F-4D97-AF65-F5344CB8AC3E}">
        <p14:creationId xmlns:p14="http://schemas.microsoft.com/office/powerpoint/2010/main" val="140395375"/>
      </p:ext>
    </p:extLst>
  </p:cSld>
  <p:clrMap bg1="lt1" tx1="dk1" bg2="lt2" tx2="dk2" accent1="accent1" accent2="accent2" accent3="accent3" accent4="accent4" accent5="accent5" accent6="accent6" hlink="hlink" folHlink="folHlink"/>
  <p:sldLayoutIdLst>
    <p:sldLayoutId id="2147483793" r:id="rId1"/>
    <p:sldLayoutId id="2147483778" r:id="rId2"/>
    <p:sldLayoutId id="2147483797" r:id="rId3"/>
  </p:sldLayoutIdLst>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userDrawn="1"/>
        </p:nvSpPr>
        <p:spPr>
          <a:xfrm>
            <a:off x="0" y="0"/>
            <a:ext cx="12191999" cy="6858000"/>
          </a:xfrm>
          <a:prstGeom prst="rect">
            <a:avLst/>
          </a:prstGeom>
          <a:solidFill>
            <a:schemeClr val="bg1"/>
          </a:solidFill>
          <a:ln w="19050" cap="rnd">
            <a:solidFill>
              <a:srgbClr val="584F45">
                <a:alpha val="70000"/>
              </a:srgbClr>
            </a:solidFill>
            <a:prstDash val="solid"/>
          </a:ln>
          <a:effectLst>
            <a:outerShdw blurRad="889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latin typeface="Tw Cen MT" panose="020B0602020104020603" pitchFamily="34" charset="0"/>
            </a:endParaRPr>
          </a:p>
        </p:txBody>
      </p:sp>
      <p:sp>
        <p:nvSpPr>
          <p:cNvPr id="3" name="Text Placeholder 2"/>
          <p:cNvSpPr>
            <a:spLocks noGrp="1"/>
          </p:cNvSpPr>
          <p:nvPr>
            <p:ph type="body" idx="1"/>
          </p:nvPr>
        </p:nvSpPr>
        <p:spPr>
          <a:xfrm>
            <a:off x="609600" y="1361457"/>
            <a:ext cx="10972800" cy="47647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2257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3416-C910-7042-903E-EEE17F90BB7A}" type="datetimeFigureOut">
              <a:rPr lang="en-US" smtClean="0"/>
              <a:t>7/26/2023</a:t>
            </a:fld>
            <a:endParaRPr lang="en-US"/>
          </a:p>
        </p:txBody>
      </p:sp>
      <p:sp>
        <p:nvSpPr>
          <p:cNvPr id="5" name="Footer Placeholder 4"/>
          <p:cNvSpPr>
            <a:spLocks noGrp="1"/>
          </p:cNvSpPr>
          <p:nvPr>
            <p:ph type="ftr" sz="quarter" idx="3"/>
          </p:nvPr>
        </p:nvSpPr>
        <p:spPr>
          <a:xfrm>
            <a:off x="4165600" y="62257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2257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22DFF-FF34-B049-81F0-69EFF896B73F}" type="slidenum">
              <a:rPr lang="en-US" smtClean="0"/>
              <a:t>‹#›</a:t>
            </a:fld>
            <a:endParaRPr lang="en-US"/>
          </a:p>
        </p:txBody>
      </p:sp>
    </p:spTree>
    <p:extLst>
      <p:ext uri="{BB962C8B-B14F-4D97-AF65-F5344CB8AC3E}">
        <p14:creationId xmlns:p14="http://schemas.microsoft.com/office/powerpoint/2010/main" val="3143830897"/>
      </p:ext>
    </p:extLst>
  </p:cSld>
  <p:clrMap bg1="lt1" tx1="dk1" bg2="lt2" tx2="dk2" accent1="accent1" accent2="accent2" accent3="accent3" accent4="accent4" accent5="accent5" accent6="accent6" hlink="hlink" folHlink="folHlink"/>
  <p:sldLayoutIdLst>
    <p:sldLayoutId id="2147483796" r:id="rId1"/>
  </p:sldLayoutIdLst>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xStyles>
    <p:titleStyle>
      <a:lvl1pPr algn="ctr" defTabSz="457200" rtl="0" eaLnBrk="1" latinLnBrk="0" hangingPunct="1">
        <a:spcBef>
          <a:spcPct val="0"/>
        </a:spcBef>
        <a:buNone/>
        <a:defRPr sz="4400" b="1" kern="1200">
          <a:solidFill>
            <a:schemeClr val="tx1"/>
          </a:solidFill>
          <a:latin typeface="Tw Cen MT" panose="020B0602020104020603" pitchFamily="34" charset="0"/>
          <a:ea typeface="+mj-ea"/>
          <a:cs typeface="Helvetica"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w Cen MT" panose="020B0602020104020603" pitchFamily="34" charset="0"/>
          <a:ea typeface="+mn-ea"/>
          <a:cs typeface="Helvetica"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Tw Cen MT" panose="020B0602020104020603" pitchFamily="34" charset="0"/>
          <a:ea typeface="+mn-ea"/>
          <a:cs typeface="Helvetica"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Tw Cen MT" panose="020B0602020104020603" pitchFamily="34" charset="0"/>
          <a:ea typeface="+mn-ea"/>
          <a:cs typeface="Helvetica"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Tw Cen MT" panose="020B0602020104020603" pitchFamily="34" charset="0"/>
          <a:ea typeface="+mn-ea"/>
          <a:cs typeface="Helvetica"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Tw Cen MT" panose="020B0602020104020603" pitchFamily="34" charset="0"/>
          <a:ea typeface="+mn-ea"/>
          <a:cs typeface="Helvetica"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FC1BC"/>
        </a:solidFill>
        <a:effectLst/>
      </p:bgPr>
    </p:bg>
    <p:spTree>
      <p:nvGrpSpPr>
        <p:cNvPr id="1" name=""/>
        <p:cNvGrpSpPr/>
        <p:nvPr/>
      </p:nvGrpSpPr>
      <p:grpSpPr>
        <a:xfrm>
          <a:off x="0" y="0"/>
          <a:ext cx="0" cy="0"/>
          <a:chOff x="0" y="0"/>
          <a:chExt cx="0" cy="0"/>
        </a:xfrm>
      </p:grpSpPr>
      <p:sp>
        <p:nvSpPr>
          <p:cNvPr id="10" name="Rectangle 9"/>
          <p:cNvSpPr/>
          <p:nvPr userDrawn="1"/>
        </p:nvSpPr>
        <p:spPr>
          <a:xfrm>
            <a:off x="-180885" y="1"/>
            <a:ext cx="12572528" cy="6902210"/>
          </a:xfrm>
          <a:prstGeom prst="rect">
            <a:avLst/>
          </a:prstGeom>
          <a:solidFill>
            <a:schemeClr val="bg1"/>
          </a:solidFill>
          <a:ln w="19050" cap="rnd">
            <a:solidFill>
              <a:srgbClr val="584F45">
                <a:alpha val="70000"/>
              </a:srgb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latin typeface="Tw Cen MT" panose="020B0602020104020603" pitchFamily="34" charset="0"/>
            </a:endParaRPr>
          </a:p>
        </p:txBody>
      </p:sp>
      <p:sp>
        <p:nvSpPr>
          <p:cNvPr id="2" name="Title Placeholder 1"/>
          <p:cNvSpPr>
            <a:spLocks noGrp="1"/>
          </p:cNvSpPr>
          <p:nvPr>
            <p:ph type="title"/>
          </p:nvPr>
        </p:nvSpPr>
        <p:spPr>
          <a:xfrm>
            <a:off x="609600" y="327554"/>
            <a:ext cx="8170577" cy="739313"/>
          </a:xfrm>
          <a:prstGeom prst="rect">
            <a:avLst/>
          </a:prstGeom>
          <a:solidFill>
            <a:srgbClr val="C2C381">
              <a:alpha val="40000"/>
            </a:srgbClr>
          </a:solidFill>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361457"/>
            <a:ext cx="10972800" cy="47647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2257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3416-C910-7042-903E-EEE17F90BB7A}" type="datetimeFigureOut">
              <a:rPr lang="en-US" smtClean="0"/>
              <a:t>7/26/2023</a:t>
            </a:fld>
            <a:endParaRPr lang="en-US"/>
          </a:p>
        </p:txBody>
      </p:sp>
      <p:sp>
        <p:nvSpPr>
          <p:cNvPr id="5" name="Footer Placeholder 4"/>
          <p:cNvSpPr>
            <a:spLocks noGrp="1"/>
          </p:cNvSpPr>
          <p:nvPr>
            <p:ph type="ftr" sz="quarter" idx="3"/>
          </p:nvPr>
        </p:nvSpPr>
        <p:spPr>
          <a:xfrm>
            <a:off x="4165600" y="62257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2257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22DFF-FF34-B049-81F0-69EFF896B73F}" type="slidenum">
              <a:rPr lang="en-US" smtClean="0"/>
              <a:t>‹#›</a:t>
            </a:fld>
            <a:endParaRPr lang="en-US"/>
          </a:p>
        </p:txBody>
      </p:sp>
    </p:spTree>
    <p:extLst>
      <p:ext uri="{BB962C8B-B14F-4D97-AF65-F5344CB8AC3E}">
        <p14:creationId xmlns:p14="http://schemas.microsoft.com/office/powerpoint/2010/main" val="332921113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cid:image001.jpg@01CF07CD.7A8DD7C0"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map">
            <a:extLst>
              <a:ext uri="{FF2B5EF4-FFF2-40B4-BE49-F238E27FC236}">
                <a16:creationId xmlns:a16="http://schemas.microsoft.com/office/drawing/2014/main" id="{35D7A52F-150E-4DB2-A307-1063520071DC}"/>
              </a:ext>
            </a:extLst>
          </p:cNvPr>
          <p:cNvPicPr>
            <a:picLocks noChangeAspect="1"/>
          </p:cNvPicPr>
          <p:nvPr/>
        </p:nvPicPr>
        <p:blipFill>
          <a:blip r:embed="rId3"/>
          <a:stretch>
            <a:fillRect/>
          </a:stretch>
        </p:blipFill>
        <p:spPr>
          <a:xfrm>
            <a:off x="0" y="0"/>
            <a:ext cx="12192000" cy="6858000"/>
          </a:xfrm>
          <a:prstGeom prst="rect">
            <a:avLst/>
          </a:prstGeom>
        </p:spPr>
      </p:pic>
      <p:sp>
        <p:nvSpPr>
          <p:cNvPr id="13" name="Title 6">
            <a:extLst>
              <a:ext uri="{FF2B5EF4-FFF2-40B4-BE49-F238E27FC236}">
                <a16:creationId xmlns:a16="http://schemas.microsoft.com/office/drawing/2014/main" id="{2E36711A-89D0-409A-AD89-7CE03CE83BD0}"/>
              </a:ext>
            </a:extLst>
          </p:cNvPr>
          <p:cNvSpPr txBox="1">
            <a:spLocks/>
          </p:cNvSpPr>
          <p:nvPr/>
        </p:nvSpPr>
        <p:spPr>
          <a:xfrm>
            <a:off x="546954" y="4929279"/>
            <a:ext cx="3436960" cy="425712"/>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Century Gothic" panose="020B0502020202020204" pitchFamily="34" charset="0"/>
                <a:ea typeface="+mj-ea"/>
                <a:cs typeface="Helvetica"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fld id="{16FFB0D1-D2DD-4067-B4B0-3B356278A7C1}" type="datetime4">
              <a:rPr kumimoji="0" lang="en-GB" sz="1800" b="1" i="1" u="none" strike="noStrike" kern="1200" cap="none" spc="0" normalizeH="0" baseline="0" noProof="0" smtClean="0">
                <a:ln>
                  <a:noFill/>
                </a:ln>
                <a:solidFill>
                  <a:prstClr val="black">
                    <a:lumMod val="65000"/>
                    <a:lumOff val="35000"/>
                  </a:prstClr>
                </a:solidFill>
                <a:effectLst/>
                <a:uLnTx/>
                <a:uFillTx/>
                <a:latin typeface="Tw Cen MT" panose="020B0602020104020603" pitchFamily="34" charset="0"/>
                <a:ea typeface="+mj-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26 July 2023</a:t>
            </a:fld>
            <a:endParaRPr kumimoji="0" lang="en-GB" sz="1800" b="1" i="1" u="none" strike="noStrike" kern="1200" cap="none" spc="0" normalizeH="0" baseline="0" noProof="0">
              <a:ln>
                <a:noFill/>
              </a:ln>
              <a:solidFill>
                <a:prstClr val="black">
                  <a:lumMod val="65000"/>
                  <a:lumOff val="35000"/>
                </a:prstClr>
              </a:solidFill>
              <a:effectLst/>
              <a:uLnTx/>
              <a:uFillTx/>
              <a:latin typeface="Tw Cen MT" panose="020B0602020104020603"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2F728EE2-B8ED-4223-AA31-F07D4A76DCD1}"/>
              </a:ext>
            </a:extLst>
          </p:cNvPr>
          <p:cNvSpPr txBox="1"/>
          <p:nvPr/>
        </p:nvSpPr>
        <p:spPr>
          <a:xfrm>
            <a:off x="490924" y="2120949"/>
            <a:ext cx="6867819" cy="2400657"/>
          </a:xfrm>
          <a:prstGeom prst="rect">
            <a:avLst/>
          </a:prstGeom>
          <a:noFill/>
          <a:effectLst>
            <a:outerShdw blurRad="50800" dist="139700" dir="2700000" algn="tl" rotWithShape="0">
              <a:prstClr val="black">
                <a:alpha val="21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a:ln>
                  <a:noFill/>
                </a:ln>
                <a:solidFill>
                  <a:prstClr val="white"/>
                </a:solidFill>
                <a:effectLst/>
                <a:uLnTx/>
                <a:uFillTx/>
                <a:latin typeface="Impact" panose="020B0806030902050204" pitchFamily="34" charset="0"/>
                <a:ea typeface="+mn-ea"/>
                <a:cs typeface="+mn-cs"/>
              </a:rPr>
              <a:t>Unleashing Derby’s Potential</a:t>
            </a:r>
            <a:br>
              <a:rPr kumimoji="0" lang="en-GB" sz="5000" b="0" i="0" u="none" strike="noStrike" kern="1200" cap="none" spc="0" normalizeH="0" baseline="0" noProof="0">
                <a:ln>
                  <a:noFill/>
                </a:ln>
                <a:solidFill>
                  <a:prstClr val="white"/>
                </a:solidFill>
                <a:effectLst/>
                <a:uLnTx/>
                <a:uFillTx/>
                <a:latin typeface="Impact" panose="020B0806030902050204" pitchFamily="34" charset="0"/>
                <a:ea typeface="+mn-ea"/>
                <a:cs typeface="+mn-cs"/>
              </a:rPr>
            </a:br>
            <a:r>
              <a:rPr kumimoji="0" lang="en-GB" sz="2500" b="0" i="0" u="none" strike="noStrike" kern="1200" cap="none" spc="0" normalizeH="0" baseline="0" noProof="0">
                <a:ln>
                  <a:noFill/>
                </a:ln>
                <a:solidFill>
                  <a:prstClr val="white"/>
                </a:solidFill>
                <a:effectLst/>
                <a:uLnTx/>
                <a:uFillTx/>
                <a:latin typeface="Impact" panose="020B0806030902050204" pitchFamily="34" charset="0"/>
                <a:ea typeface="+mn-ea"/>
                <a:cs typeface="+mn-cs"/>
              </a:rPr>
              <a:t>Igniting the Midlands Engine and Delivering on Levelling Up in the East</a:t>
            </a:r>
          </a:p>
        </p:txBody>
      </p:sp>
      <p:sp>
        <p:nvSpPr>
          <p:cNvPr id="9" name="Title 6">
            <a:extLst>
              <a:ext uri="{FF2B5EF4-FFF2-40B4-BE49-F238E27FC236}">
                <a16:creationId xmlns:a16="http://schemas.microsoft.com/office/drawing/2014/main" id="{53A2A508-CDFF-4C18-89F6-060E0405CF30}"/>
              </a:ext>
            </a:extLst>
          </p:cNvPr>
          <p:cNvSpPr txBox="1">
            <a:spLocks/>
          </p:cNvSpPr>
          <p:nvPr/>
        </p:nvSpPr>
        <p:spPr>
          <a:xfrm>
            <a:off x="546954" y="4929279"/>
            <a:ext cx="3436960" cy="425712"/>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Century Gothic" panose="020B0502020202020204" pitchFamily="34" charset="0"/>
                <a:ea typeface="+mj-ea"/>
                <a:cs typeface="Helvetica"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i="1" dirty="0">
                <a:solidFill>
                  <a:prstClr val="white"/>
                </a:solidFill>
                <a:latin typeface="Tw Cen MT" panose="020B0602020104020603" pitchFamily="34" charset="0"/>
                <a:cs typeface="Arial" panose="020B0604020202020204" pitchFamily="34" charset="0"/>
              </a:rPr>
              <a:t>September 2021</a:t>
            </a:r>
            <a:endParaRPr kumimoji="0" lang="en-GB" sz="1800" b="1" i="1" u="none" strike="noStrike" kern="1200" cap="none" spc="0" normalizeH="0" baseline="0" noProof="0" dirty="0">
              <a:ln>
                <a:noFill/>
              </a:ln>
              <a:solidFill>
                <a:prstClr val="white"/>
              </a:solidFill>
              <a:effectLst/>
              <a:uLnTx/>
              <a:uFillTx/>
              <a:latin typeface="Tw Cen MT" panose="020B0602020104020603" pitchFamily="34" charset="0"/>
              <a:ea typeface="+mj-ea"/>
              <a:cs typeface="Arial" panose="020B0604020202020204" pitchFamily="34" charset="0"/>
            </a:endParaRPr>
          </a:p>
        </p:txBody>
      </p:sp>
    </p:spTree>
    <p:extLst>
      <p:ext uri="{BB962C8B-B14F-4D97-AF65-F5344CB8AC3E}">
        <p14:creationId xmlns:p14="http://schemas.microsoft.com/office/powerpoint/2010/main" val="126807877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U">
            <a:extLst>
              <a:ext uri="{FF2B5EF4-FFF2-40B4-BE49-F238E27FC236}">
                <a16:creationId xmlns:a16="http://schemas.microsoft.com/office/drawing/2014/main" id="{F11E0931-2394-4ABE-AFF9-36C6DCE5662C}"/>
              </a:ext>
            </a:extLst>
          </p:cNvPr>
          <p:cNvSpPr/>
          <p:nvPr/>
        </p:nvSpPr>
        <p:spPr>
          <a:xfrm>
            <a:off x="907660" y="485622"/>
            <a:ext cx="5188340" cy="93278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 – Progress So Far</a:t>
            </a:r>
          </a:p>
        </p:txBody>
      </p:sp>
      <p:sp>
        <p:nvSpPr>
          <p:cNvPr id="34" name="!!LU1">
            <a:extLst>
              <a:ext uri="{FF2B5EF4-FFF2-40B4-BE49-F238E27FC236}">
                <a16:creationId xmlns:a16="http://schemas.microsoft.com/office/drawing/2014/main" id="{ED9FE4E3-0BD3-46F0-80BE-2FBC954E3B8C}"/>
              </a:ext>
            </a:extLst>
          </p:cNvPr>
          <p:cNvSpPr/>
          <p:nvPr/>
        </p:nvSpPr>
        <p:spPr>
          <a:xfrm>
            <a:off x="364141" y="59928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D68E8EC7-828E-4F97-B64F-BF61BBF834B0}"/>
              </a:ext>
            </a:extLst>
          </p:cNvPr>
          <p:cNvSpPr/>
          <p:nvPr/>
        </p:nvSpPr>
        <p:spPr>
          <a:xfrm>
            <a:off x="364141" y="1532063"/>
            <a:ext cx="5731859" cy="8890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Derby offers significant ROI for Levelling Up the East Midlands</a:t>
            </a:r>
          </a:p>
        </p:txBody>
      </p:sp>
      <p:graphicFrame>
        <p:nvGraphicFramePr>
          <p:cNvPr id="42" name="CS4">
            <a:extLst>
              <a:ext uri="{FF2B5EF4-FFF2-40B4-BE49-F238E27FC236}">
                <a16:creationId xmlns:a16="http://schemas.microsoft.com/office/drawing/2014/main" id="{FBEBD18B-DDCB-4E4A-8E4A-61B3249C9B17}"/>
              </a:ext>
            </a:extLst>
          </p:cNvPr>
          <p:cNvGraphicFramePr>
            <a:graphicFrameLocks/>
          </p:cNvGraphicFramePr>
          <p:nvPr>
            <p:extLst>
              <p:ext uri="{D42A27DB-BD31-4B8C-83A1-F6EECF244321}">
                <p14:modId xmlns:p14="http://schemas.microsoft.com/office/powerpoint/2010/main" val="3777550405"/>
              </p:ext>
            </p:extLst>
          </p:nvPr>
        </p:nvGraphicFramePr>
        <p:xfrm>
          <a:off x="6197600" y="485622"/>
          <a:ext cx="5994400" cy="5563629"/>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a:extLst>
              <a:ext uri="{FF2B5EF4-FFF2-40B4-BE49-F238E27FC236}">
                <a16:creationId xmlns:a16="http://schemas.microsoft.com/office/drawing/2014/main" id="{4D0942CF-B3BF-46CF-A1BA-6E5E4BCA7670}"/>
              </a:ext>
            </a:extLst>
          </p:cNvPr>
          <p:cNvGrpSpPr/>
          <p:nvPr/>
        </p:nvGrpSpPr>
        <p:grpSpPr>
          <a:xfrm>
            <a:off x="364141" y="2476397"/>
            <a:ext cx="5731859" cy="705456"/>
            <a:chOff x="364141" y="2209162"/>
            <a:chExt cx="5731859" cy="705456"/>
          </a:xfrm>
        </p:grpSpPr>
        <p:sp>
          <p:nvSpPr>
            <p:cNvPr id="24" name="Rectangle 23">
              <a:extLst>
                <a:ext uri="{FF2B5EF4-FFF2-40B4-BE49-F238E27FC236}">
                  <a16:creationId xmlns:a16="http://schemas.microsoft.com/office/drawing/2014/main" id="{1E4DBBBF-CBC9-4B9D-8DFB-AAD0E3A1919D}"/>
                </a:ext>
              </a:extLst>
            </p:cNvPr>
            <p:cNvSpPr/>
            <p:nvPr/>
          </p:nvSpPr>
          <p:spPr>
            <a:xfrm>
              <a:off x="907659" y="2243337"/>
              <a:ext cx="5188341" cy="6371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It’s the right size</a:t>
              </a:r>
            </a:p>
          </p:txBody>
        </p:sp>
        <p:sp>
          <p:nvSpPr>
            <p:cNvPr id="25" name="Oval 24">
              <a:extLst>
                <a:ext uri="{FF2B5EF4-FFF2-40B4-BE49-F238E27FC236}">
                  <a16:creationId xmlns:a16="http://schemas.microsoft.com/office/drawing/2014/main" id="{021CADEB-B0B3-4F7B-8EF5-ECE25C62DA67}"/>
                </a:ext>
              </a:extLst>
            </p:cNvPr>
            <p:cNvSpPr/>
            <p:nvPr/>
          </p:nvSpPr>
          <p:spPr>
            <a:xfrm>
              <a:off x="364141" y="2209162"/>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grpSp>
      <p:grpSp>
        <p:nvGrpSpPr>
          <p:cNvPr id="26" name="Group 25">
            <a:extLst>
              <a:ext uri="{FF2B5EF4-FFF2-40B4-BE49-F238E27FC236}">
                <a16:creationId xmlns:a16="http://schemas.microsoft.com/office/drawing/2014/main" id="{274F15F5-D6E7-418F-8DF1-39C29BAADE0C}"/>
              </a:ext>
            </a:extLst>
          </p:cNvPr>
          <p:cNvGrpSpPr/>
          <p:nvPr/>
        </p:nvGrpSpPr>
        <p:grpSpPr>
          <a:xfrm>
            <a:off x="364141" y="4728112"/>
            <a:ext cx="5731859" cy="958659"/>
            <a:chOff x="364141" y="5090592"/>
            <a:chExt cx="5731859" cy="958659"/>
          </a:xfrm>
        </p:grpSpPr>
        <p:sp>
          <p:nvSpPr>
            <p:cNvPr id="27" name="Rectangle 26">
              <a:extLst>
                <a:ext uri="{FF2B5EF4-FFF2-40B4-BE49-F238E27FC236}">
                  <a16:creationId xmlns:a16="http://schemas.microsoft.com/office/drawing/2014/main" id="{00270A6C-7F2A-4363-9E73-C4E27B14880A}"/>
                </a:ext>
              </a:extLst>
            </p:cNvPr>
            <p:cNvSpPr/>
            <p:nvPr/>
          </p:nvSpPr>
          <p:spPr>
            <a:xfrm>
              <a:off x="907659" y="5090592"/>
              <a:ext cx="5188341" cy="958659"/>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highlight>
                    <a:srgbClr val="000000"/>
                  </a:highlight>
                  <a:latin typeface="Tw Cen MT" panose="020B0602020104020603" pitchFamily="34" charset="0"/>
                  <a:ea typeface="Cambria" panose="02040503050406030204" pitchFamily="18" charset="0"/>
                  <a:cs typeface="Arial" panose="020B0604020202020204" pitchFamily="34" charset="0"/>
                </a:rPr>
                <a:t>Yet Derby has fewer Civil Servants than almost any city in the UK </a:t>
              </a:r>
            </a:p>
          </p:txBody>
        </p:sp>
        <p:sp>
          <p:nvSpPr>
            <p:cNvPr id="28" name="Oval 27">
              <a:extLst>
                <a:ext uri="{FF2B5EF4-FFF2-40B4-BE49-F238E27FC236}">
                  <a16:creationId xmlns:a16="http://schemas.microsoft.com/office/drawing/2014/main" id="{5EEC48C0-2183-4926-B95B-35025A6343AE}"/>
                </a:ext>
              </a:extLst>
            </p:cNvPr>
            <p:cNvSpPr/>
            <p:nvPr/>
          </p:nvSpPr>
          <p:spPr>
            <a:xfrm>
              <a:off x="364141" y="521719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grpSp>
      <p:grpSp>
        <p:nvGrpSpPr>
          <p:cNvPr id="31" name="Group 30">
            <a:extLst>
              <a:ext uri="{FF2B5EF4-FFF2-40B4-BE49-F238E27FC236}">
                <a16:creationId xmlns:a16="http://schemas.microsoft.com/office/drawing/2014/main" id="{45BF1F38-7B7A-4197-8500-A79FD76DDBC9}"/>
              </a:ext>
            </a:extLst>
          </p:cNvPr>
          <p:cNvGrpSpPr/>
          <p:nvPr/>
        </p:nvGrpSpPr>
        <p:grpSpPr>
          <a:xfrm>
            <a:off x="364141" y="3231341"/>
            <a:ext cx="5731859" cy="1411232"/>
            <a:chOff x="364141" y="4016632"/>
            <a:chExt cx="5731859" cy="1411232"/>
          </a:xfrm>
        </p:grpSpPr>
        <p:sp>
          <p:nvSpPr>
            <p:cNvPr id="32" name="Rectangle 31">
              <a:extLst>
                <a:ext uri="{FF2B5EF4-FFF2-40B4-BE49-F238E27FC236}">
                  <a16:creationId xmlns:a16="http://schemas.microsoft.com/office/drawing/2014/main" id="{5BCC96AD-F9D6-48CD-9D95-AFEEC843082A}"/>
                </a:ext>
              </a:extLst>
            </p:cNvPr>
            <p:cNvSpPr/>
            <p:nvPr/>
          </p:nvSpPr>
          <p:spPr>
            <a:xfrm>
              <a:off x="907659" y="4016632"/>
              <a:ext cx="5188341" cy="1411232"/>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Tw Cen MT" panose="020B0602020104020603" pitchFamily="34" charset="0"/>
                  <a:ea typeface="Cambria" panose="02040503050406030204" pitchFamily="18" charset="0"/>
                  <a:cs typeface="Arial" panose="020B0604020202020204" pitchFamily="34" charset="0"/>
                </a:rPr>
                <a:t>Derby has a strong manufacturing base, white collar jobs would complement, diversify and lead to higher graduate retention</a:t>
              </a:r>
            </a:p>
          </p:txBody>
        </p:sp>
        <p:sp>
          <p:nvSpPr>
            <p:cNvPr id="35" name="Oval 34">
              <a:extLst>
                <a:ext uri="{FF2B5EF4-FFF2-40B4-BE49-F238E27FC236}">
                  <a16:creationId xmlns:a16="http://schemas.microsoft.com/office/drawing/2014/main" id="{2C762AD2-BE19-4997-8BAF-2198AD8C1BC5}"/>
                </a:ext>
              </a:extLst>
            </p:cNvPr>
            <p:cNvSpPr/>
            <p:nvPr/>
          </p:nvSpPr>
          <p:spPr>
            <a:xfrm>
              <a:off x="364141" y="4369519"/>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grpSp>
    </p:spTree>
    <p:extLst>
      <p:ext uri="{BB962C8B-B14F-4D97-AF65-F5344CB8AC3E}">
        <p14:creationId xmlns:p14="http://schemas.microsoft.com/office/powerpoint/2010/main" val="3930196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U">
            <a:extLst>
              <a:ext uri="{FF2B5EF4-FFF2-40B4-BE49-F238E27FC236}">
                <a16:creationId xmlns:a16="http://schemas.microsoft.com/office/drawing/2014/main" id="{F11E0931-2394-4ABE-AFF9-36C6DCE5662C}"/>
              </a:ext>
            </a:extLst>
          </p:cNvPr>
          <p:cNvSpPr/>
          <p:nvPr/>
        </p:nvSpPr>
        <p:spPr>
          <a:xfrm>
            <a:off x="907660" y="485622"/>
            <a:ext cx="5188340" cy="93278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 – Progress So Far</a:t>
            </a:r>
          </a:p>
        </p:txBody>
      </p:sp>
      <p:sp>
        <p:nvSpPr>
          <p:cNvPr id="34" name="!!LU1">
            <a:extLst>
              <a:ext uri="{FF2B5EF4-FFF2-40B4-BE49-F238E27FC236}">
                <a16:creationId xmlns:a16="http://schemas.microsoft.com/office/drawing/2014/main" id="{ED9FE4E3-0BD3-46F0-80BE-2FBC954E3B8C}"/>
              </a:ext>
            </a:extLst>
          </p:cNvPr>
          <p:cNvSpPr/>
          <p:nvPr/>
        </p:nvSpPr>
        <p:spPr>
          <a:xfrm>
            <a:off x="364141" y="59928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D68E8EC7-828E-4F97-B64F-BF61BBF834B0}"/>
              </a:ext>
            </a:extLst>
          </p:cNvPr>
          <p:cNvSpPr/>
          <p:nvPr/>
        </p:nvSpPr>
        <p:spPr>
          <a:xfrm>
            <a:off x="364141" y="1532063"/>
            <a:ext cx="5731859" cy="8890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Derby offers significant ROI for Levelling Up the East Midlands</a:t>
            </a:r>
          </a:p>
        </p:txBody>
      </p:sp>
      <p:grpSp>
        <p:nvGrpSpPr>
          <p:cNvPr id="5" name="Group 4">
            <a:extLst>
              <a:ext uri="{FF2B5EF4-FFF2-40B4-BE49-F238E27FC236}">
                <a16:creationId xmlns:a16="http://schemas.microsoft.com/office/drawing/2014/main" id="{C99BAEAF-EB3B-41B0-B323-4B70DAD62D19}"/>
              </a:ext>
            </a:extLst>
          </p:cNvPr>
          <p:cNvGrpSpPr/>
          <p:nvPr/>
        </p:nvGrpSpPr>
        <p:grpSpPr>
          <a:xfrm>
            <a:off x="364141" y="2476397"/>
            <a:ext cx="5731859" cy="705456"/>
            <a:chOff x="364141" y="2209162"/>
            <a:chExt cx="5731859" cy="705456"/>
          </a:xfrm>
        </p:grpSpPr>
        <p:sp>
          <p:nvSpPr>
            <p:cNvPr id="19" name="Rectangle 18">
              <a:extLst>
                <a:ext uri="{FF2B5EF4-FFF2-40B4-BE49-F238E27FC236}">
                  <a16:creationId xmlns:a16="http://schemas.microsoft.com/office/drawing/2014/main" id="{62474A28-50B9-4846-94B0-36797DDC71AA}"/>
                </a:ext>
              </a:extLst>
            </p:cNvPr>
            <p:cNvSpPr/>
            <p:nvPr/>
          </p:nvSpPr>
          <p:spPr>
            <a:xfrm>
              <a:off x="907659" y="2243337"/>
              <a:ext cx="5188341" cy="6371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It’s the right size</a:t>
              </a:r>
            </a:p>
          </p:txBody>
        </p:sp>
        <p:sp>
          <p:nvSpPr>
            <p:cNvPr id="20" name="Oval 19">
              <a:extLst>
                <a:ext uri="{FF2B5EF4-FFF2-40B4-BE49-F238E27FC236}">
                  <a16:creationId xmlns:a16="http://schemas.microsoft.com/office/drawing/2014/main" id="{C3C7B6FA-1672-466E-B8E3-5B777B312851}"/>
                </a:ext>
              </a:extLst>
            </p:cNvPr>
            <p:cNvSpPr/>
            <p:nvPr/>
          </p:nvSpPr>
          <p:spPr>
            <a:xfrm>
              <a:off x="364141" y="2209162"/>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grpSp>
      <p:grpSp>
        <p:nvGrpSpPr>
          <p:cNvPr id="26" name="Group 25">
            <a:extLst>
              <a:ext uri="{FF2B5EF4-FFF2-40B4-BE49-F238E27FC236}">
                <a16:creationId xmlns:a16="http://schemas.microsoft.com/office/drawing/2014/main" id="{33D2F98F-3F41-4CB6-A5BA-536C657C4F44}"/>
              </a:ext>
            </a:extLst>
          </p:cNvPr>
          <p:cNvGrpSpPr/>
          <p:nvPr/>
        </p:nvGrpSpPr>
        <p:grpSpPr>
          <a:xfrm>
            <a:off x="364141" y="4728112"/>
            <a:ext cx="5731859" cy="958659"/>
            <a:chOff x="364141" y="5090592"/>
            <a:chExt cx="5731859" cy="958659"/>
          </a:xfrm>
        </p:grpSpPr>
        <p:sp>
          <p:nvSpPr>
            <p:cNvPr id="27" name="Rectangle 26">
              <a:extLst>
                <a:ext uri="{FF2B5EF4-FFF2-40B4-BE49-F238E27FC236}">
                  <a16:creationId xmlns:a16="http://schemas.microsoft.com/office/drawing/2014/main" id="{B1B36092-2C22-4B06-85ED-44D607182B82}"/>
                </a:ext>
              </a:extLst>
            </p:cNvPr>
            <p:cNvSpPr/>
            <p:nvPr/>
          </p:nvSpPr>
          <p:spPr>
            <a:xfrm>
              <a:off x="907659" y="5090592"/>
              <a:ext cx="5188341" cy="958659"/>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Yet Derby has fewer Civil Servants than almost any city in the UK </a:t>
              </a:r>
            </a:p>
          </p:txBody>
        </p:sp>
        <p:sp>
          <p:nvSpPr>
            <p:cNvPr id="28" name="Oval 27">
              <a:extLst>
                <a:ext uri="{FF2B5EF4-FFF2-40B4-BE49-F238E27FC236}">
                  <a16:creationId xmlns:a16="http://schemas.microsoft.com/office/drawing/2014/main" id="{802E8333-CD09-42B2-8121-5C39E7EE8657}"/>
                </a:ext>
              </a:extLst>
            </p:cNvPr>
            <p:cNvSpPr/>
            <p:nvPr/>
          </p:nvSpPr>
          <p:spPr>
            <a:xfrm>
              <a:off x="364141" y="521719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grpSp>
      <p:grpSp>
        <p:nvGrpSpPr>
          <p:cNvPr id="31" name="Group 30">
            <a:extLst>
              <a:ext uri="{FF2B5EF4-FFF2-40B4-BE49-F238E27FC236}">
                <a16:creationId xmlns:a16="http://schemas.microsoft.com/office/drawing/2014/main" id="{9D4F7420-EF20-4E49-A913-066F0A079C57}"/>
              </a:ext>
            </a:extLst>
          </p:cNvPr>
          <p:cNvGrpSpPr/>
          <p:nvPr/>
        </p:nvGrpSpPr>
        <p:grpSpPr>
          <a:xfrm>
            <a:off x="364141" y="3231341"/>
            <a:ext cx="5731859" cy="1411232"/>
            <a:chOff x="364141" y="4016632"/>
            <a:chExt cx="5731859" cy="1411232"/>
          </a:xfrm>
        </p:grpSpPr>
        <p:sp>
          <p:nvSpPr>
            <p:cNvPr id="32" name="Rectangle 31">
              <a:extLst>
                <a:ext uri="{FF2B5EF4-FFF2-40B4-BE49-F238E27FC236}">
                  <a16:creationId xmlns:a16="http://schemas.microsoft.com/office/drawing/2014/main" id="{BD164560-926C-49A5-9379-82B531E2D49F}"/>
                </a:ext>
              </a:extLst>
            </p:cNvPr>
            <p:cNvSpPr/>
            <p:nvPr/>
          </p:nvSpPr>
          <p:spPr>
            <a:xfrm>
              <a:off x="907659" y="4016632"/>
              <a:ext cx="5188341" cy="1411232"/>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Tw Cen MT" panose="020B0602020104020603" pitchFamily="34" charset="0"/>
                  <a:ea typeface="Cambria" panose="02040503050406030204" pitchFamily="18" charset="0"/>
                  <a:cs typeface="Arial" panose="020B0604020202020204" pitchFamily="34" charset="0"/>
                </a:rPr>
                <a:t>Derby has a strong manufacturing base, white collar jobs would complement, diversify and lead to higher graduate retention</a:t>
              </a:r>
            </a:p>
          </p:txBody>
        </p:sp>
        <p:sp>
          <p:nvSpPr>
            <p:cNvPr id="35" name="Oval 34">
              <a:extLst>
                <a:ext uri="{FF2B5EF4-FFF2-40B4-BE49-F238E27FC236}">
                  <a16:creationId xmlns:a16="http://schemas.microsoft.com/office/drawing/2014/main" id="{71BE5500-6326-4083-9158-D36906C4CD58}"/>
                </a:ext>
              </a:extLst>
            </p:cNvPr>
            <p:cNvSpPr/>
            <p:nvPr/>
          </p:nvSpPr>
          <p:spPr>
            <a:xfrm>
              <a:off x="364141" y="4369519"/>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grpSp>
      <p:grpSp>
        <p:nvGrpSpPr>
          <p:cNvPr id="36" name="Group 35">
            <a:extLst>
              <a:ext uri="{FF2B5EF4-FFF2-40B4-BE49-F238E27FC236}">
                <a16:creationId xmlns:a16="http://schemas.microsoft.com/office/drawing/2014/main" id="{C3289113-B683-482D-A181-3FC5F3939990}"/>
              </a:ext>
            </a:extLst>
          </p:cNvPr>
          <p:cNvGrpSpPr/>
          <p:nvPr/>
        </p:nvGrpSpPr>
        <p:grpSpPr>
          <a:xfrm>
            <a:off x="364141" y="5772309"/>
            <a:ext cx="5731859" cy="958659"/>
            <a:chOff x="364141" y="5090592"/>
            <a:chExt cx="5731859" cy="958659"/>
          </a:xfrm>
        </p:grpSpPr>
        <p:sp>
          <p:nvSpPr>
            <p:cNvPr id="38" name="Rectangle 37">
              <a:extLst>
                <a:ext uri="{FF2B5EF4-FFF2-40B4-BE49-F238E27FC236}">
                  <a16:creationId xmlns:a16="http://schemas.microsoft.com/office/drawing/2014/main" id="{3E18760F-C0BE-4784-8449-6FA61A4A4AD7}"/>
                </a:ext>
              </a:extLst>
            </p:cNvPr>
            <p:cNvSpPr/>
            <p:nvPr/>
          </p:nvSpPr>
          <p:spPr>
            <a:xfrm>
              <a:off x="907659" y="5090592"/>
              <a:ext cx="5188341" cy="958659"/>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highlight>
                    <a:srgbClr val="000000"/>
                  </a:highlight>
                  <a:latin typeface="Tw Cen MT" panose="020B0602020104020603" pitchFamily="34" charset="0"/>
                  <a:ea typeface="Cambria" panose="02040503050406030204" pitchFamily="18" charset="0"/>
                  <a:cs typeface="Arial" panose="020B0604020202020204" pitchFamily="34" charset="0"/>
                </a:rPr>
                <a:t>Investing in Derby is investing in the whole East Midlands </a:t>
              </a:r>
            </a:p>
          </p:txBody>
        </p:sp>
        <p:sp>
          <p:nvSpPr>
            <p:cNvPr id="39" name="Oval 38">
              <a:extLst>
                <a:ext uri="{FF2B5EF4-FFF2-40B4-BE49-F238E27FC236}">
                  <a16:creationId xmlns:a16="http://schemas.microsoft.com/office/drawing/2014/main" id="{D2711E62-150F-4CC8-B74F-0B6526F7FAD7}"/>
                </a:ext>
              </a:extLst>
            </p:cNvPr>
            <p:cNvSpPr/>
            <p:nvPr/>
          </p:nvSpPr>
          <p:spPr>
            <a:xfrm>
              <a:off x="364141" y="521719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4</a:t>
              </a:r>
            </a:p>
          </p:txBody>
        </p:sp>
      </p:grpSp>
      <p:grpSp>
        <p:nvGrpSpPr>
          <p:cNvPr id="3" name="Group 2">
            <a:extLst>
              <a:ext uri="{FF2B5EF4-FFF2-40B4-BE49-F238E27FC236}">
                <a16:creationId xmlns:a16="http://schemas.microsoft.com/office/drawing/2014/main" id="{D6EDCB68-784B-4409-9860-6708C4C57692}"/>
              </a:ext>
            </a:extLst>
          </p:cNvPr>
          <p:cNvGrpSpPr/>
          <p:nvPr/>
        </p:nvGrpSpPr>
        <p:grpSpPr>
          <a:xfrm>
            <a:off x="6284101" y="1533717"/>
            <a:ext cx="5736449" cy="1503157"/>
            <a:chOff x="6284101" y="1533717"/>
            <a:chExt cx="5736449" cy="1503157"/>
          </a:xfrm>
        </p:grpSpPr>
        <p:sp>
          <p:nvSpPr>
            <p:cNvPr id="40" name="Rectangle 39">
              <a:extLst>
                <a:ext uri="{FF2B5EF4-FFF2-40B4-BE49-F238E27FC236}">
                  <a16:creationId xmlns:a16="http://schemas.microsoft.com/office/drawing/2014/main" id="{6E7D8BC3-7BF7-48CD-ACBD-B329805B1259}"/>
                </a:ext>
              </a:extLst>
            </p:cNvPr>
            <p:cNvSpPr/>
            <p:nvPr/>
          </p:nvSpPr>
          <p:spPr>
            <a:xfrm>
              <a:off x="6284101" y="1533717"/>
              <a:ext cx="5736449" cy="109768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80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“A Derby relocation would Level Up Derby, Derbyshire, Nottingham and Leicester.”</a:t>
              </a:r>
            </a:p>
          </p:txBody>
        </p:sp>
        <p:sp>
          <p:nvSpPr>
            <p:cNvPr id="43" name="Rectangle 42">
              <a:extLst>
                <a:ext uri="{FF2B5EF4-FFF2-40B4-BE49-F238E27FC236}">
                  <a16:creationId xmlns:a16="http://schemas.microsoft.com/office/drawing/2014/main" id="{5D7E80B8-AC65-479B-8891-62339903FA76}"/>
                </a:ext>
              </a:extLst>
            </p:cNvPr>
            <p:cNvSpPr/>
            <p:nvPr/>
          </p:nvSpPr>
          <p:spPr>
            <a:xfrm>
              <a:off x="9260114" y="2621375"/>
              <a:ext cx="2760436" cy="41549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80000" rtlCol="0" anchor="ctr">
              <a:spAutoFit/>
            </a:bodyPr>
            <a:lstStyle/>
            <a:p>
              <a:pPr algn="r"/>
              <a:r>
                <a:rPr lang="en-GB" sz="2100" b="1">
                  <a:latin typeface="Tw Cen MT" panose="020B0602020104020603" pitchFamily="34" charset="0"/>
                  <a:ea typeface="Cambria" panose="02040503050406030204" pitchFamily="18" charset="0"/>
                  <a:cs typeface="Arial" panose="020B0604020202020204" pitchFamily="34" charset="0"/>
                </a:rPr>
                <a:t>Regional Stakeholder</a:t>
              </a:r>
            </a:p>
          </p:txBody>
        </p:sp>
      </p:grpSp>
      <p:grpSp>
        <p:nvGrpSpPr>
          <p:cNvPr id="4" name="Group 3">
            <a:extLst>
              <a:ext uri="{FF2B5EF4-FFF2-40B4-BE49-F238E27FC236}">
                <a16:creationId xmlns:a16="http://schemas.microsoft.com/office/drawing/2014/main" id="{34416AE2-2EA2-4FAE-A6C9-E702CB195062}"/>
              </a:ext>
            </a:extLst>
          </p:cNvPr>
          <p:cNvGrpSpPr/>
          <p:nvPr/>
        </p:nvGrpSpPr>
        <p:grpSpPr>
          <a:xfrm>
            <a:off x="6284101" y="3147679"/>
            <a:ext cx="5736449" cy="1623286"/>
            <a:chOff x="6284101" y="3147679"/>
            <a:chExt cx="5736449" cy="1623286"/>
          </a:xfrm>
        </p:grpSpPr>
        <p:sp>
          <p:nvSpPr>
            <p:cNvPr id="44" name="Rectangle 43">
              <a:extLst>
                <a:ext uri="{FF2B5EF4-FFF2-40B4-BE49-F238E27FC236}">
                  <a16:creationId xmlns:a16="http://schemas.microsoft.com/office/drawing/2014/main" id="{E1A1C330-28B6-4916-8B12-9D82C25725A3}"/>
                </a:ext>
              </a:extLst>
            </p:cNvPr>
            <p:cNvSpPr/>
            <p:nvPr/>
          </p:nvSpPr>
          <p:spPr>
            <a:xfrm>
              <a:off x="6284101" y="3147679"/>
              <a:ext cx="5736449" cy="121056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80000" rtlCol="0" anchor="ctr">
              <a:noAutofit/>
            </a:bodyPr>
            <a:lstStyle/>
            <a:p>
              <a:r>
                <a:rPr lang="en-GB" sz="2300" b="1">
                  <a:latin typeface="Tw Cen MT" panose="020B0602020104020603" pitchFamily="34" charset="0"/>
                  <a:ea typeface="Cambria" panose="02040503050406030204" pitchFamily="18" charset="0"/>
                  <a:cs typeface="Arial" panose="020B0604020202020204" pitchFamily="34" charset="0"/>
                </a:rPr>
                <a:t>“Being located in Derby, the benefits of employment stretch across the region, including to Nottingham” </a:t>
              </a:r>
            </a:p>
          </p:txBody>
        </p:sp>
        <p:sp>
          <p:nvSpPr>
            <p:cNvPr id="46" name="Rectangle 45">
              <a:extLst>
                <a:ext uri="{FF2B5EF4-FFF2-40B4-BE49-F238E27FC236}">
                  <a16:creationId xmlns:a16="http://schemas.microsoft.com/office/drawing/2014/main" id="{330D0A47-515C-47DF-82B9-65233D3B7DDC}"/>
                </a:ext>
              </a:extLst>
            </p:cNvPr>
            <p:cNvSpPr/>
            <p:nvPr/>
          </p:nvSpPr>
          <p:spPr>
            <a:xfrm>
              <a:off x="9260114" y="4355466"/>
              <a:ext cx="2760436" cy="41549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80000" rtlCol="0" anchor="ctr">
              <a:spAutoFit/>
            </a:bodyPr>
            <a:lstStyle/>
            <a:p>
              <a:pPr algn="r"/>
              <a:r>
                <a:rPr lang="en-GB" sz="2100" b="1">
                  <a:latin typeface="Tw Cen MT" panose="020B0602020104020603" pitchFamily="34" charset="0"/>
                  <a:ea typeface="Cambria" panose="02040503050406030204" pitchFamily="18" charset="0"/>
                  <a:cs typeface="Arial" panose="020B0604020202020204" pitchFamily="34" charset="0"/>
                </a:rPr>
                <a:t>Industry Stakeholder</a:t>
              </a:r>
            </a:p>
          </p:txBody>
        </p:sp>
      </p:grpSp>
      <p:grpSp>
        <p:nvGrpSpPr>
          <p:cNvPr id="6" name="Group 5">
            <a:extLst>
              <a:ext uri="{FF2B5EF4-FFF2-40B4-BE49-F238E27FC236}">
                <a16:creationId xmlns:a16="http://schemas.microsoft.com/office/drawing/2014/main" id="{A68F52FB-68A7-4E8A-807A-E1CE876CDFD6}"/>
              </a:ext>
            </a:extLst>
          </p:cNvPr>
          <p:cNvGrpSpPr/>
          <p:nvPr/>
        </p:nvGrpSpPr>
        <p:grpSpPr>
          <a:xfrm>
            <a:off x="6284102" y="4982990"/>
            <a:ext cx="5736448" cy="1747977"/>
            <a:chOff x="6284102" y="4982990"/>
            <a:chExt cx="5736448" cy="1747977"/>
          </a:xfrm>
        </p:grpSpPr>
        <p:sp>
          <p:nvSpPr>
            <p:cNvPr id="47" name="Rectangle 46">
              <a:extLst>
                <a:ext uri="{FF2B5EF4-FFF2-40B4-BE49-F238E27FC236}">
                  <a16:creationId xmlns:a16="http://schemas.microsoft.com/office/drawing/2014/main" id="{41C466F7-4C36-4903-9BE2-3DABE1235998}"/>
                </a:ext>
              </a:extLst>
            </p:cNvPr>
            <p:cNvSpPr/>
            <p:nvPr/>
          </p:nvSpPr>
          <p:spPr>
            <a:xfrm>
              <a:off x="6284102" y="4982990"/>
              <a:ext cx="5736448" cy="158319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80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“The CBI recently merged its Midlands offices and decided on the East Midlands because there are just a lot more businesses based there.” </a:t>
              </a:r>
            </a:p>
          </p:txBody>
        </p:sp>
        <p:sp>
          <p:nvSpPr>
            <p:cNvPr id="49" name="Rectangle 48">
              <a:extLst>
                <a:ext uri="{FF2B5EF4-FFF2-40B4-BE49-F238E27FC236}">
                  <a16:creationId xmlns:a16="http://schemas.microsoft.com/office/drawing/2014/main" id="{56CC1733-A42A-44AB-BAD3-DE5017090CE7}"/>
                </a:ext>
              </a:extLst>
            </p:cNvPr>
            <p:cNvSpPr/>
            <p:nvPr/>
          </p:nvSpPr>
          <p:spPr>
            <a:xfrm>
              <a:off x="9260114" y="6315468"/>
              <a:ext cx="2760436" cy="41549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80000" rtlCol="0" anchor="ctr">
              <a:spAutoFit/>
            </a:bodyPr>
            <a:lstStyle/>
            <a:p>
              <a:pPr algn="r"/>
              <a:r>
                <a:rPr lang="en-GB" sz="2100" b="1">
                  <a:latin typeface="Tw Cen MT" panose="020B0602020104020603" pitchFamily="34" charset="0"/>
                  <a:ea typeface="Cambria" panose="02040503050406030204" pitchFamily="18" charset="0"/>
                  <a:cs typeface="Arial" panose="020B0604020202020204" pitchFamily="34" charset="0"/>
                </a:rPr>
                <a:t>Regional Stakeholder</a:t>
              </a:r>
            </a:p>
          </p:txBody>
        </p:sp>
      </p:grpSp>
      <p:pic>
        <p:nvPicPr>
          <p:cNvPr id="8" name="Picture 7">
            <a:extLst>
              <a:ext uri="{FF2B5EF4-FFF2-40B4-BE49-F238E27FC236}">
                <a16:creationId xmlns:a16="http://schemas.microsoft.com/office/drawing/2014/main" id="{D18C8126-170B-419A-BA66-A05678A37C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4101" y="3147678"/>
            <a:ext cx="5736449" cy="3583289"/>
          </a:xfrm>
          <a:prstGeom prst="rect">
            <a:avLst/>
          </a:prstGeom>
        </p:spPr>
      </p:pic>
    </p:spTree>
    <p:extLst>
      <p:ext uri="{BB962C8B-B14F-4D97-AF65-F5344CB8AC3E}">
        <p14:creationId xmlns:p14="http://schemas.microsoft.com/office/powerpoint/2010/main" val="22876526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75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B683D2-6F48-4835-BD28-4A54170CD23F}"/>
              </a:ext>
            </a:extLst>
          </p:cNvPr>
          <p:cNvSpPr/>
          <p:nvPr/>
        </p:nvSpPr>
        <p:spPr>
          <a:xfrm>
            <a:off x="8238375" y="858221"/>
            <a:ext cx="3438835" cy="474040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Derby’s Growth Agenda</a:t>
            </a:r>
          </a:p>
        </p:txBody>
      </p:sp>
      <p:sp>
        <p:nvSpPr>
          <p:cNvPr id="11" name="!!Derby2">
            <a:extLst>
              <a:ext uri="{FF2B5EF4-FFF2-40B4-BE49-F238E27FC236}">
                <a16:creationId xmlns:a16="http://schemas.microsoft.com/office/drawing/2014/main" id="{AD8DB958-BC8F-4653-A0BC-85F2AC43299D}"/>
              </a:ext>
            </a:extLst>
          </p:cNvPr>
          <p:cNvSpPr/>
          <p:nvPr/>
        </p:nvSpPr>
        <p:spPr>
          <a:xfrm>
            <a:off x="8493324" y="499523"/>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pic>
        <p:nvPicPr>
          <p:cNvPr id="19" name="Picture 18">
            <a:extLst>
              <a:ext uri="{FF2B5EF4-FFF2-40B4-BE49-F238E27FC236}">
                <a16:creationId xmlns:a16="http://schemas.microsoft.com/office/drawing/2014/main" id="{1B77EC73-1064-4EE3-9B13-8D23195841F7}"/>
              </a:ext>
            </a:extLst>
          </p:cNvPr>
          <p:cNvPicPr>
            <a:picLocks noChangeAspect="1"/>
          </p:cNvPicPr>
          <p:nvPr/>
        </p:nvPicPr>
        <p:blipFill>
          <a:blip r:embed="rId2">
            <a:alphaModFix amt="34000"/>
            <a:extLst>
              <a:ext uri="{28A0092B-C50C-407E-A947-70E740481C1C}">
                <a14:useLocalDpi xmlns:a14="http://schemas.microsoft.com/office/drawing/2010/main"/>
              </a:ext>
            </a:extLst>
          </a:blip>
          <a:stretch>
            <a:fillRect/>
          </a:stretch>
        </p:blipFill>
        <p:spPr>
          <a:xfrm>
            <a:off x="8238374" y="1258312"/>
            <a:ext cx="3438835" cy="4266702"/>
          </a:xfrm>
          <a:prstGeom prst="rect">
            <a:avLst/>
          </a:prstGeom>
        </p:spPr>
      </p:pic>
      <p:sp>
        <p:nvSpPr>
          <p:cNvPr id="26" name="!!Derby">
            <a:extLst>
              <a:ext uri="{FF2B5EF4-FFF2-40B4-BE49-F238E27FC236}">
                <a16:creationId xmlns:a16="http://schemas.microsoft.com/office/drawing/2014/main" id="{0D695681-2C7B-4133-B532-BC19010B94C6}"/>
              </a:ext>
            </a:extLst>
          </p:cNvPr>
          <p:cNvSpPr/>
          <p:nvPr/>
        </p:nvSpPr>
        <p:spPr>
          <a:xfrm>
            <a:off x="8238374" y="4580104"/>
            <a:ext cx="3438835" cy="102662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000">
                <a:latin typeface="Impact" panose="020B0806030902050204" pitchFamily="34" charset="0"/>
                <a:ea typeface="Cambria" panose="02040503050406030204" pitchFamily="18" charset="0"/>
                <a:cs typeface="Arial" panose="020B0604020202020204" pitchFamily="34" charset="0"/>
              </a:rPr>
              <a:t>Derby: Igniting the Midlands Engine</a:t>
            </a:r>
          </a:p>
        </p:txBody>
      </p:sp>
      <p:sp>
        <p:nvSpPr>
          <p:cNvPr id="6" name="Rectangle 5">
            <a:extLst>
              <a:ext uri="{FF2B5EF4-FFF2-40B4-BE49-F238E27FC236}">
                <a16:creationId xmlns:a16="http://schemas.microsoft.com/office/drawing/2014/main" id="{99545CC6-FBE9-4CB5-A129-24425D0F794B}"/>
              </a:ext>
            </a:extLst>
          </p:cNvPr>
          <p:cNvSpPr/>
          <p:nvPr/>
        </p:nvSpPr>
        <p:spPr>
          <a:xfrm>
            <a:off x="4212960" y="859288"/>
            <a:ext cx="3815568"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359A276B-8F41-45EC-BC09-31A77657D7EE}"/>
              </a:ext>
            </a:extLst>
          </p:cNvPr>
          <p:cNvSpPr/>
          <p:nvPr/>
        </p:nvSpPr>
        <p:spPr>
          <a:xfrm>
            <a:off x="425233" y="852251"/>
            <a:ext cx="3598456" cy="4747437"/>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Levelling Up</a:t>
            </a:r>
          </a:p>
        </p:txBody>
      </p:sp>
      <p:pic>
        <p:nvPicPr>
          <p:cNvPr id="15" name="Picture 14">
            <a:extLst>
              <a:ext uri="{FF2B5EF4-FFF2-40B4-BE49-F238E27FC236}">
                <a16:creationId xmlns:a16="http://schemas.microsoft.com/office/drawing/2014/main" id="{67D42194-AD9F-4EC9-A12A-E5DD71FC3AC1}"/>
              </a:ext>
            </a:extLst>
          </p:cNvPr>
          <p:cNvPicPr>
            <a:picLocks noChangeAspect="1"/>
          </p:cNvPicPr>
          <p:nvPr/>
        </p:nvPicPr>
        <p:blipFill>
          <a:blip r:embed="rId3" cstate="email">
            <a:alphaModFix amt="41000"/>
            <a:extLst>
              <a:ext uri="{BEBA8EAE-BF5A-486C-A8C5-ECC9F3942E4B}">
                <a14:imgProps xmlns:a14="http://schemas.microsoft.com/office/drawing/2010/main">
                  <a14:imgLayer r:embed="rId4">
                    <a14:imgEffect>
                      <a14:colorTemperature colorTemp="6729"/>
                    </a14:imgEffect>
                    <a14:imgEffect>
                      <a14:saturation sat="68000"/>
                    </a14:imgEffect>
                  </a14:imgLayer>
                </a14:imgProps>
              </a:ext>
              <a:ext uri="{28A0092B-C50C-407E-A947-70E740481C1C}">
                <a14:useLocalDpi xmlns:a14="http://schemas.microsoft.com/office/drawing/2010/main"/>
              </a:ext>
            </a:extLst>
          </a:blip>
          <a:stretch>
            <a:fillRect/>
          </a:stretch>
        </p:blipFill>
        <p:spPr>
          <a:xfrm>
            <a:off x="425232" y="1258312"/>
            <a:ext cx="3598457" cy="3703565"/>
          </a:xfrm>
          <a:prstGeom prst="rect">
            <a:avLst/>
          </a:prstGeom>
        </p:spPr>
      </p:pic>
      <p:pic>
        <p:nvPicPr>
          <p:cNvPr id="17" name="Picture 16">
            <a:extLst>
              <a:ext uri="{FF2B5EF4-FFF2-40B4-BE49-F238E27FC236}">
                <a16:creationId xmlns:a16="http://schemas.microsoft.com/office/drawing/2014/main" id="{F9751D1E-4AD6-4508-950F-9EBB3DA36B86}"/>
              </a:ext>
            </a:extLst>
          </p:cNvPr>
          <p:cNvPicPr>
            <a:picLocks noChangeAspect="1"/>
          </p:cNvPicPr>
          <p:nvPr/>
        </p:nvPicPr>
        <p:blipFill>
          <a:blip r:embed="rId5" cstate="email">
            <a:alphaModFix amt="33000"/>
            <a:extLst>
              <a:ext uri="{28A0092B-C50C-407E-A947-70E740481C1C}">
                <a14:useLocalDpi xmlns:a14="http://schemas.microsoft.com/office/drawing/2010/main"/>
              </a:ext>
            </a:extLst>
          </a:blip>
          <a:stretch>
            <a:fillRect/>
          </a:stretch>
        </p:blipFill>
        <p:spPr>
          <a:xfrm>
            <a:off x="4212960" y="1258312"/>
            <a:ext cx="3815569" cy="4305126"/>
          </a:xfrm>
          <a:prstGeom prst="rect">
            <a:avLst/>
          </a:prstGeom>
        </p:spPr>
      </p:pic>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p:txBody>
          <a:bodyPr>
            <a:noAutofit/>
          </a:bodyPr>
          <a:lstStyle/>
          <a:p>
            <a:r>
              <a:rPr lang="en-GB" sz="2900" b="0">
                <a:latin typeface="Impact" panose="020B0806030902050204" pitchFamily="34" charset="0"/>
              </a:rPr>
              <a:t>THREE CONVERGING AGENDAS</a:t>
            </a:r>
          </a:p>
        </p:txBody>
      </p:sp>
      <p:sp>
        <p:nvSpPr>
          <p:cNvPr id="8" name="!!Rail3">
            <a:extLst>
              <a:ext uri="{FF2B5EF4-FFF2-40B4-BE49-F238E27FC236}">
                <a16:creationId xmlns:a16="http://schemas.microsoft.com/office/drawing/2014/main" id="{7DCAA1D2-2D31-48B5-95DE-5BE99FACBE51}"/>
              </a:ext>
            </a:extLst>
          </p:cNvPr>
          <p:cNvSpPr/>
          <p:nvPr/>
        </p:nvSpPr>
        <p:spPr>
          <a:xfrm>
            <a:off x="4492935" y="49952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9" name="!!LU1">
            <a:extLst>
              <a:ext uri="{FF2B5EF4-FFF2-40B4-BE49-F238E27FC236}">
                <a16:creationId xmlns:a16="http://schemas.microsoft.com/office/drawing/2014/main" id="{5B1A2530-E11D-4C53-926A-588F7EEA686F}"/>
              </a:ext>
            </a:extLst>
          </p:cNvPr>
          <p:cNvSpPr/>
          <p:nvPr/>
        </p:nvSpPr>
        <p:spPr>
          <a:xfrm>
            <a:off x="636905" y="49952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4" name="!!Rail">
            <a:extLst>
              <a:ext uri="{FF2B5EF4-FFF2-40B4-BE49-F238E27FC236}">
                <a16:creationId xmlns:a16="http://schemas.microsoft.com/office/drawing/2014/main" id="{E957B7E4-74BF-4A66-B990-90E30E88759D}"/>
              </a:ext>
            </a:extLst>
          </p:cNvPr>
          <p:cNvSpPr/>
          <p:nvPr/>
        </p:nvSpPr>
        <p:spPr>
          <a:xfrm>
            <a:off x="4212961" y="4981661"/>
            <a:ext cx="3815568" cy="61695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sp>
        <p:nvSpPr>
          <p:cNvPr id="25" name="!!LU">
            <a:extLst>
              <a:ext uri="{FF2B5EF4-FFF2-40B4-BE49-F238E27FC236}">
                <a16:creationId xmlns:a16="http://schemas.microsoft.com/office/drawing/2014/main" id="{0F7B4AB2-226C-4F6E-AEAC-8CD322A430FC}"/>
              </a:ext>
            </a:extLst>
          </p:cNvPr>
          <p:cNvSpPr/>
          <p:nvPr/>
        </p:nvSpPr>
        <p:spPr>
          <a:xfrm>
            <a:off x="425232" y="4961877"/>
            <a:ext cx="3584771" cy="6467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Levelling Up</a:t>
            </a:r>
          </a:p>
        </p:txBody>
      </p:sp>
    </p:spTree>
    <p:extLst>
      <p:ext uri="{BB962C8B-B14F-4D97-AF65-F5344CB8AC3E}">
        <p14:creationId xmlns:p14="http://schemas.microsoft.com/office/powerpoint/2010/main" val="32060647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BE8A75-0189-4C39-9729-5E9A52306901}"/>
              </a:ext>
            </a:extLst>
          </p:cNvPr>
          <p:cNvSpPr/>
          <p:nvPr/>
        </p:nvSpPr>
        <p:spPr>
          <a:xfrm>
            <a:off x="5060575" y="2238292"/>
            <a:ext cx="6221531" cy="1107996"/>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A lack of innovation is central. Working practices have been unchanged for decades. System incentives are contradictory</a:t>
            </a:r>
          </a:p>
        </p:txBody>
      </p:sp>
      <p:sp>
        <p:nvSpPr>
          <p:cNvPr id="9" name="Oval 8">
            <a:extLst>
              <a:ext uri="{FF2B5EF4-FFF2-40B4-BE49-F238E27FC236}">
                <a16:creationId xmlns:a16="http://schemas.microsoft.com/office/drawing/2014/main" id="{2069C632-D1AB-4D45-9D4B-7146BD1D4EAF}"/>
              </a:ext>
            </a:extLst>
          </p:cNvPr>
          <p:cNvSpPr/>
          <p:nvPr/>
        </p:nvSpPr>
        <p:spPr>
          <a:xfrm>
            <a:off x="4718850" y="2570410"/>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10" name="Rectangle 9">
            <a:extLst>
              <a:ext uri="{FF2B5EF4-FFF2-40B4-BE49-F238E27FC236}">
                <a16:creationId xmlns:a16="http://schemas.microsoft.com/office/drawing/2014/main" id="{E38125D4-27E4-4A50-920E-F0DC663C5C17}"/>
              </a:ext>
            </a:extLst>
          </p:cNvPr>
          <p:cNvSpPr/>
          <p:nvPr/>
        </p:nvSpPr>
        <p:spPr>
          <a:xfrm>
            <a:off x="5060575" y="5372729"/>
            <a:ext cx="6221531" cy="769441"/>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Trends in this direction were accelerated by COVID-19 measures and the national lockdowns</a:t>
            </a:r>
          </a:p>
        </p:txBody>
      </p:sp>
      <p:sp>
        <p:nvSpPr>
          <p:cNvPr id="11" name="Oval 10">
            <a:extLst>
              <a:ext uri="{FF2B5EF4-FFF2-40B4-BE49-F238E27FC236}">
                <a16:creationId xmlns:a16="http://schemas.microsoft.com/office/drawing/2014/main" id="{5B62863C-ED2B-46D2-9298-1CA7219E3BAA}"/>
              </a:ext>
            </a:extLst>
          </p:cNvPr>
          <p:cNvSpPr/>
          <p:nvPr/>
        </p:nvSpPr>
        <p:spPr>
          <a:xfrm>
            <a:off x="4718850" y="5524043"/>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12" name="Rectangle 11">
            <a:extLst>
              <a:ext uri="{FF2B5EF4-FFF2-40B4-BE49-F238E27FC236}">
                <a16:creationId xmlns:a16="http://schemas.microsoft.com/office/drawing/2014/main" id="{6E55080A-0FAB-47D3-8280-AD104B6EA240}"/>
              </a:ext>
            </a:extLst>
          </p:cNvPr>
          <p:cNvSpPr/>
          <p:nvPr/>
        </p:nvSpPr>
        <p:spPr>
          <a:xfrm>
            <a:off x="5079999" y="3569504"/>
            <a:ext cx="6221531" cy="1446550"/>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Complex, distant and adversarial relationships between operators, suppliers and government do not meet the needs of passengers, freight customers or taxpayers</a:t>
            </a:r>
          </a:p>
        </p:txBody>
      </p:sp>
      <p:sp>
        <p:nvSpPr>
          <p:cNvPr id="13" name="Oval 12">
            <a:extLst>
              <a:ext uri="{FF2B5EF4-FFF2-40B4-BE49-F238E27FC236}">
                <a16:creationId xmlns:a16="http://schemas.microsoft.com/office/drawing/2014/main" id="{0666A696-305E-4CE5-B9CB-F06544981CE2}"/>
              </a:ext>
            </a:extLst>
          </p:cNvPr>
          <p:cNvSpPr/>
          <p:nvPr/>
        </p:nvSpPr>
        <p:spPr>
          <a:xfrm>
            <a:off x="4718850" y="4059372"/>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14" name="Rectangle 13">
            <a:extLst>
              <a:ext uri="{FF2B5EF4-FFF2-40B4-BE49-F238E27FC236}">
                <a16:creationId xmlns:a16="http://schemas.microsoft.com/office/drawing/2014/main" id="{E285E239-2867-429E-89F7-91A1664FF148}"/>
              </a:ext>
            </a:extLst>
          </p:cNvPr>
          <p:cNvSpPr/>
          <p:nvPr/>
        </p:nvSpPr>
        <p:spPr>
          <a:xfrm>
            <a:off x="4622799" y="715830"/>
            <a:ext cx="6678731" cy="120032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UK rail had its challenges before the pandemic, but these trends have magnified dramatically over the past year:</a:t>
            </a:r>
          </a:p>
        </p:txBody>
      </p:sp>
      <p:sp>
        <p:nvSpPr>
          <p:cNvPr id="15" name="Rectangle 14">
            <a:extLst>
              <a:ext uri="{FF2B5EF4-FFF2-40B4-BE49-F238E27FC236}">
                <a16:creationId xmlns:a16="http://schemas.microsoft.com/office/drawing/2014/main" id="{A3B0B62A-A902-4C96-B7D2-AEC27399C509}"/>
              </a:ext>
            </a:extLst>
          </p:cNvPr>
          <p:cNvSpPr/>
          <p:nvPr/>
        </p:nvSpPr>
        <p:spPr>
          <a:xfrm>
            <a:off x="379191" y="1312293"/>
            <a:ext cx="3815568"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FA76BC97-0294-4F4B-B7CB-4156D1DCF042}"/>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413801" y="1711317"/>
            <a:ext cx="3815567" cy="4305126"/>
          </a:xfrm>
          <a:prstGeom prst="rect">
            <a:avLst/>
          </a:prstGeom>
        </p:spPr>
      </p:pic>
      <p:sp>
        <p:nvSpPr>
          <p:cNvPr id="17" name="!!Rail3">
            <a:extLst>
              <a:ext uri="{FF2B5EF4-FFF2-40B4-BE49-F238E27FC236}">
                <a16:creationId xmlns:a16="http://schemas.microsoft.com/office/drawing/2014/main" id="{1DBF7E9B-BC75-4B73-B8B0-295634F26688}"/>
              </a:ext>
            </a:extLst>
          </p:cNvPr>
          <p:cNvSpPr/>
          <p:nvPr/>
        </p:nvSpPr>
        <p:spPr>
          <a:xfrm>
            <a:off x="659166" y="952528"/>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18" name="!!Rail">
            <a:extLst>
              <a:ext uri="{FF2B5EF4-FFF2-40B4-BE49-F238E27FC236}">
                <a16:creationId xmlns:a16="http://schemas.microsoft.com/office/drawing/2014/main" id="{4FD18E83-4BA6-43F0-888A-33369C6DDB48}"/>
              </a:ext>
            </a:extLst>
          </p:cNvPr>
          <p:cNvSpPr/>
          <p:nvPr/>
        </p:nvSpPr>
        <p:spPr>
          <a:xfrm>
            <a:off x="401592" y="5434666"/>
            <a:ext cx="3815568" cy="6467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spTree>
    <p:extLst>
      <p:ext uri="{BB962C8B-B14F-4D97-AF65-F5344CB8AC3E}">
        <p14:creationId xmlns:p14="http://schemas.microsoft.com/office/powerpoint/2010/main" val="7470045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85E239-2867-429E-89F7-91A1664FF148}"/>
              </a:ext>
            </a:extLst>
          </p:cNvPr>
          <p:cNvSpPr/>
          <p:nvPr/>
        </p:nvSpPr>
        <p:spPr>
          <a:xfrm>
            <a:off x="4622799" y="952528"/>
            <a:ext cx="6678731" cy="156966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These developments have led to a step change in how rail strategy is considered by government , transforming from inward-facing to outward and collaboration focused</a:t>
            </a:r>
          </a:p>
        </p:txBody>
      </p:sp>
      <p:sp>
        <p:nvSpPr>
          <p:cNvPr id="15" name="Rectangle 14">
            <a:extLst>
              <a:ext uri="{FF2B5EF4-FFF2-40B4-BE49-F238E27FC236}">
                <a16:creationId xmlns:a16="http://schemas.microsoft.com/office/drawing/2014/main" id="{A3B0B62A-A902-4C96-B7D2-AEC27399C509}"/>
              </a:ext>
            </a:extLst>
          </p:cNvPr>
          <p:cNvSpPr/>
          <p:nvPr/>
        </p:nvSpPr>
        <p:spPr>
          <a:xfrm>
            <a:off x="379191" y="1312293"/>
            <a:ext cx="3815568"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FA76BC97-0294-4F4B-B7CB-4156D1DCF042}"/>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413801" y="1711317"/>
            <a:ext cx="3815567" cy="4305126"/>
          </a:xfrm>
          <a:prstGeom prst="rect">
            <a:avLst/>
          </a:prstGeom>
        </p:spPr>
      </p:pic>
      <p:sp>
        <p:nvSpPr>
          <p:cNvPr id="17" name="!!Rail3">
            <a:extLst>
              <a:ext uri="{FF2B5EF4-FFF2-40B4-BE49-F238E27FC236}">
                <a16:creationId xmlns:a16="http://schemas.microsoft.com/office/drawing/2014/main" id="{1DBF7E9B-BC75-4B73-B8B0-295634F26688}"/>
              </a:ext>
            </a:extLst>
          </p:cNvPr>
          <p:cNvSpPr/>
          <p:nvPr/>
        </p:nvSpPr>
        <p:spPr>
          <a:xfrm>
            <a:off x="659166" y="952528"/>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18" name="!!Rail">
            <a:extLst>
              <a:ext uri="{FF2B5EF4-FFF2-40B4-BE49-F238E27FC236}">
                <a16:creationId xmlns:a16="http://schemas.microsoft.com/office/drawing/2014/main" id="{4FD18E83-4BA6-43F0-888A-33369C6DDB48}"/>
              </a:ext>
            </a:extLst>
          </p:cNvPr>
          <p:cNvSpPr/>
          <p:nvPr/>
        </p:nvSpPr>
        <p:spPr>
          <a:xfrm>
            <a:off x="401592" y="5434666"/>
            <a:ext cx="3815568" cy="6467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pic>
        <p:nvPicPr>
          <p:cNvPr id="1026" name="Picture 2" descr="Network Rail – we run, look after and improve Britain&amp;#39;s railway">
            <a:extLst>
              <a:ext uri="{FF2B5EF4-FFF2-40B4-BE49-F238E27FC236}">
                <a16:creationId xmlns:a16="http://schemas.microsoft.com/office/drawing/2014/main" id="{E08E3F84-BAB2-4327-8EAC-A3DD20ACF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849" y="2544056"/>
            <a:ext cx="2588572" cy="11830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2EE58BA-97EC-4B57-BE24-06109004D1C6}"/>
              </a:ext>
            </a:extLst>
          </p:cNvPr>
          <p:cNvSpPr/>
          <p:nvPr/>
        </p:nvSpPr>
        <p:spPr>
          <a:xfrm>
            <a:off x="8463805" y="2793459"/>
            <a:ext cx="2935858" cy="892552"/>
          </a:xfrm>
          <a:prstGeom prst="rect">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pPr algn="ctr"/>
            <a:r>
              <a:rPr lang="en-GB" sz="2600" b="1">
                <a:latin typeface="Tw Cen MT" panose="020B0602020104020603" pitchFamily="34" charset="0"/>
                <a:ea typeface="Cambria" panose="02040503050406030204" pitchFamily="18" charset="0"/>
                <a:cs typeface="Arial" panose="020B0604020202020204" pitchFamily="34" charset="0"/>
              </a:rPr>
              <a:t>GREAT BRITISH RAILWAYS</a:t>
            </a:r>
          </a:p>
        </p:txBody>
      </p:sp>
      <p:sp>
        <p:nvSpPr>
          <p:cNvPr id="3" name="Arrow: Down 2">
            <a:extLst>
              <a:ext uri="{FF2B5EF4-FFF2-40B4-BE49-F238E27FC236}">
                <a16:creationId xmlns:a16="http://schemas.microsoft.com/office/drawing/2014/main" id="{5A6F7EE6-33D9-46F4-8510-D523F8E9C92E}"/>
              </a:ext>
            </a:extLst>
          </p:cNvPr>
          <p:cNvSpPr/>
          <p:nvPr/>
        </p:nvSpPr>
        <p:spPr>
          <a:xfrm rot="16200000">
            <a:off x="7346350" y="2602541"/>
            <a:ext cx="629174" cy="1393031"/>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Arrow: Quad 5">
            <a:extLst>
              <a:ext uri="{FF2B5EF4-FFF2-40B4-BE49-F238E27FC236}">
                <a16:creationId xmlns:a16="http://schemas.microsoft.com/office/drawing/2014/main" id="{0E6A227A-E9B1-4A0B-8FC8-3C4FAB971E03}"/>
              </a:ext>
            </a:extLst>
          </p:cNvPr>
          <p:cNvSpPr/>
          <p:nvPr/>
        </p:nvSpPr>
        <p:spPr>
          <a:xfrm>
            <a:off x="9106666" y="4477467"/>
            <a:ext cx="1680502" cy="1483406"/>
          </a:xfrm>
          <a:prstGeom prst="quadArrow">
            <a:avLst>
              <a:gd name="adj1" fmla="val 10529"/>
              <a:gd name="adj2" fmla="val 10266"/>
              <a:gd name="adj3" fmla="val 23898"/>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0C9275E2-D640-4EB6-A8FA-FB8091A6686E}"/>
              </a:ext>
            </a:extLst>
          </p:cNvPr>
          <p:cNvSpPr/>
          <p:nvPr/>
        </p:nvSpPr>
        <p:spPr>
          <a:xfrm rot="16200000">
            <a:off x="5502734" y="5753038"/>
            <a:ext cx="978408" cy="484632"/>
          </a:xfrm>
          <a:prstGeom prst="rightArrow">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FC501E90-DC0D-4D37-B7C3-9F18E22A09BA}"/>
              </a:ext>
            </a:extLst>
          </p:cNvPr>
          <p:cNvSpPr/>
          <p:nvPr/>
        </p:nvSpPr>
        <p:spPr>
          <a:xfrm>
            <a:off x="4721905" y="4959588"/>
            <a:ext cx="978408" cy="484632"/>
          </a:xfrm>
          <a:prstGeom prst="rightArrow">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E3A79426-B55B-4CCB-A52B-B89592B7F99A}"/>
              </a:ext>
            </a:extLst>
          </p:cNvPr>
          <p:cNvSpPr/>
          <p:nvPr/>
        </p:nvSpPr>
        <p:spPr>
          <a:xfrm rot="5400000">
            <a:off x="5512514" y="4165946"/>
            <a:ext cx="978408" cy="484632"/>
          </a:xfrm>
          <a:prstGeom prst="rightArrow">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331E760A-1A8D-42D7-A3FB-60A7F09BD2A0}"/>
              </a:ext>
            </a:extLst>
          </p:cNvPr>
          <p:cNvSpPr/>
          <p:nvPr/>
        </p:nvSpPr>
        <p:spPr>
          <a:xfrm rot="10800000">
            <a:off x="6328588" y="4950034"/>
            <a:ext cx="978408" cy="484632"/>
          </a:xfrm>
          <a:prstGeom prst="rightArrow">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46CB0956-B0EA-40C6-B6E1-6E3C467DD3FF}"/>
              </a:ext>
            </a:extLst>
          </p:cNvPr>
          <p:cNvSpPr/>
          <p:nvPr/>
        </p:nvSpPr>
        <p:spPr>
          <a:xfrm>
            <a:off x="5741518" y="4965450"/>
            <a:ext cx="484631" cy="484633"/>
          </a:xfrm>
          <a:prstGeom prst="flowChartConnector">
            <a:avLst/>
          </a:prstGeom>
          <a:solidFill>
            <a:srgbClr val="F07D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7F49359F-17B6-4145-B828-5022D4DA78A5}"/>
              </a:ext>
            </a:extLst>
          </p:cNvPr>
          <p:cNvSpPr/>
          <p:nvPr/>
        </p:nvSpPr>
        <p:spPr>
          <a:xfrm>
            <a:off x="8622035" y="4976853"/>
            <a:ext cx="484631" cy="484633"/>
          </a:xfrm>
          <a:prstGeom prst="flowChartConnector">
            <a:avLst/>
          </a:prstGeom>
          <a:solidFill>
            <a:srgbClr val="F07D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Flowchart: Connector 20">
            <a:extLst>
              <a:ext uri="{FF2B5EF4-FFF2-40B4-BE49-F238E27FC236}">
                <a16:creationId xmlns:a16="http://schemas.microsoft.com/office/drawing/2014/main" id="{BE62C5AF-F1F6-4D71-88FC-0EC6BC950A2E}"/>
              </a:ext>
            </a:extLst>
          </p:cNvPr>
          <p:cNvSpPr/>
          <p:nvPr/>
        </p:nvSpPr>
        <p:spPr>
          <a:xfrm>
            <a:off x="9689417" y="3996633"/>
            <a:ext cx="484631" cy="484633"/>
          </a:xfrm>
          <a:prstGeom prst="flowChartConnector">
            <a:avLst/>
          </a:prstGeom>
          <a:solidFill>
            <a:srgbClr val="F07D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Flowchart: Connector 21">
            <a:extLst>
              <a:ext uri="{FF2B5EF4-FFF2-40B4-BE49-F238E27FC236}">
                <a16:creationId xmlns:a16="http://schemas.microsoft.com/office/drawing/2014/main" id="{A4300A95-D836-4442-B834-21C23286E0D8}"/>
              </a:ext>
            </a:extLst>
          </p:cNvPr>
          <p:cNvSpPr/>
          <p:nvPr/>
        </p:nvSpPr>
        <p:spPr>
          <a:xfrm>
            <a:off x="10787168" y="4973676"/>
            <a:ext cx="484631" cy="484633"/>
          </a:xfrm>
          <a:prstGeom prst="flowChartConnector">
            <a:avLst/>
          </a:prstGeom>
          <a:solidFill>
            <a:srgbClr val="F07D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0D4766A9-8B75-45BC-AFB8-19EE6CEA9434}"/>
              </a:ext>
            </a:extLst>
          </p:cNvPr>
          <p:cNvSpPr/>
          <p:nvPr/>
        </p:nvSpPr>
        <p:spPr>
          <a:xfrm>
            <a:off x="9689416" y="5937068"/>
            <a:ext cx="484631" cy="484633"/>
          </a:xfrm>
          <a:prstGeom prst="flowChartConnector">
            <a:avLst/>
          </a:prstGeom>
          <a:solidFill>
            <a:srgbClr val="F07D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1073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7" grpId="0" animBg="1"/>
      <p:bldP spid="36" grpId="0" animBg="1"/>
      <p:bldP spid="37" grpId="0" animBg="1"/>
      <p:bldP spid="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85E239-2867-429E-89F7-91A1664FF148}"/>
              </a:ext>
            </a:extLst>
          </p:cNvPr>
          <p:cNvSpPr/>
          <p:nvPr/>
        </p:nvSpPr>
        <p:spPr>
          <a:xfrm>
            <a:off x="3830516" y="1776892"/>
            <a:ext cx="7711910" cy="115416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The rail sector in the UK and the new Great British Railways organisation will face 3 major challenges or ambitions in the future:</a:t>
            </a:r>
          </a:p>
        </p:txBody>
      </p:sp>
      <p:sp>
        <p:nvSpPr>
          <p:cNvPr id="16" name="Rectangle 15">
            <a:extLst>
              <a:ext uri="{FF2B5EF4-FFF2-40B4-BE49-F238E27FC236}">
                <a16:creationId xmlns:a16="http://schemas.microsoft.com/office/drawing/2014/main" id="{396DA0FE-EF0F-4682-85B0-B4EE3E45CA80}"/>
              </a:ext>
            </a:extLst>
          </p:cNvPr>
          <p:cNvSpPr/>
          <p:nvPr/>
        </p:nvSpPr>
        <p:spPr>
          <a:xfrm>
            <a:off x="5194092" y="4257432"/>
            <a:ext cx="6348334" cy="769441"/>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Maximising domestic capabilities and improving export goods performance in the sector</a:t>
            </a:r>
          </a:p>
        </p:txBody>
      </p:sp>
      <p:sp>
        <p:nvSpPr>
          <p:cNvPr id="18" name="!!sys">
            <a:extLst>
              <a:ext uri="{FF2B5EF4-FFF2-40B4-BE49-F238E27FC236}">
                <a16:creationId xmlns:a16="http://schemas.microsoft.com/office/drawing/2014/main" id="{EF96CF42-B761-4F93-A131-AD0A91E3486B}"/>
              </a:ext>
            </a:extLst>
          </p:cNvPr>
          <p:cNvSpPr/>
          <p:nvPr/>
        </p:nvSpPr>
        <p:spPr>
          <a:xfrm>
            <a:off x="5194092" y="3222697"/>
            <a:ext cx="6348334" cy="769441"/>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System-wide understanding and a more strategic approach to planning and delivery</a:t>
            </a:r>
          </a:p>
        </p:txBody>
      </p:sp>
      <p:sp>
        <p:nvSpPr>
          <p:cNvPr id="20" name="Rectangle 19">
            <a:extLst>
              <a:ext uri="{FF2B5EF4-FFF2-40B4-BE49-F238E27FC236}">
                <a16:creationId xmlns:a16="http://schemas.microsoft.com/office/drawing/2014/main" id="{CA630CD3-9655-4BB3-8ECB-2ED887F01A5A}"/>
              </a:ext>
            </a:extLst>
          </p:cNvPr>
          <p:cNvSpPr/>
          <p:nvPr/>
        </p:nvSpPr>
        <p:spPr>
          <a:xfrm>
            <a:off x="5194092" y="5308832"/>
            <a:ext cx="6348334" cy="769441"/>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Innovation and re-orienting towards net-zero-carbon</a:t>
            </a:r>
          </a:p>
        </p:txBody>
      </p:sp>
      <p:grpSp>
        <p:nvGrpSpPr>
          <p:cNvPr id="37" name="Group 36">
            <a:extLst>
              <a:ext uri="{FF2B5EF4-FFF2-40B4-BE49-F238E27FC236}">
                <a16:creationId xmlns:a16="http://schemas.microsoft.com/office/drawing/2014/main" id="{D2FF7BC2-C515-4DD9-B233-558EFF60580B}"/>
              </a:ext>
            </a:extLst>
          </p:cNvPr>
          <p:cNvGrpSpPr/>
          <p:nvPr/>
        </p:nvGrpSpPr>
        <p:grpSpPr>
          <a:xfrm>
            <a:off x="4302177" y="5181604"/>
            <a:ext cx="988002" cy="1034158"/>
            <a:chOff x="4302177" y="5600264"/>
            <a:chExt cx="988002" cy="1034158"/>
          </a:xfrm>
        </p:grpSpPr>
        <p:sp>
          <p:nvSpPr>
            <p:cNvPr id="27" name="Oval 26">
              <a:extLst>
                <a:ext uri="{FF2B5EF4-FFF2-40B4-BE49-F238E27FC236}">
                  <a16:creationId xmlns:a16="http://schemas.microsoft.com/office/drawing/2014/main" id="{9BB6B0FB-2234-4A5B-B0E1-DE1ACBA091D1}"/>
                </a:ext>
              </a:extLst>
            </p:cNvPr>
            <p:cNvSpPr/>
            <p:nvPr/>
          </p:nvSpPr>
          <p:spPr>
            <a:xfrm>
              <a:off x="4302177" y="5600264"/>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015694F5-AE39-4D42-92CF-C57A254AD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6422" y="5716958"/>
              <a:ext cx="739512" cy="739512"/>
            </a:xfrm>
            <a:prstGeom prst="rect">
              <a:avLst/>
            </a:prstGeom>
          </p:spPr>
        </p:pic>
      </p:grpSp>
      <p:grpSp>
        <p:nvGrpSpPr>
          <p:cNvPr id="34" name="Group 33">
            <a:extLst>
              <a:ext uri="{FF2B5EF4-FFF2-40B4-BE49-F238E27FC236}">
                <a16:creationId xmlns:a16="http://schemas.microsoft.com/office/drawing/2014/main" id="{5F67FAE6-D480-48D2-92A3-EEEA77F98CD8}"/>
              </a:ext>
            </a:extLst>
          </p:cNvPr>
          <p:cNvGrpSpPr/>
          <p:nvPr/>
        </p:nvGrpSpPr>
        <p:grpSpPr>
          <a:xfrm>
            <a:off x="4302177" y="3085785"/>
            <a:ext cx="988002" cy="1034158"/>
            <a:chOff x="4302177" y="2072888"/>
            <a:chExt cx="988002" cy="1034158"/>
          </a:xfrm>
        </p:grpSpPr>
        <p:sp>
          <p:nvSpPr>
            <p:cNvPr id="24" name="Oval 23">
              <a:extLst>
                <a:ext uri="{FF2B5EF4-FFF2-40B4-BE49-F238E27FC236}">
                  <a16:creationId xmlns:a16="http://schemas.microsoft.com/office/drawing/2014/main" id="{0D662910-2792-45D6-BDD9-53318BDB2692}"/>
                </a:ext>
              </a:extLst>
            </p:cNvPr>
            <p:cNvSpPr/>
            <p:nvPr/>
          </p:nvSpPr>
          <p:spPr>
            <a:xfrm>
              <a:off x="4302177" y="2072888"/>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29" name="Picture 28" descr="Icon&#10;&#10;Description automatically generated">
              <a:extLst>
                <a:ext uri="{FF2B5EF4-FFF2-40B4-BE49-F238E27FC236}">
                  <a16:creationId xmlns:a16="http://schemas.microsoft.com/office/drawing/2014/main" id="{CE16F35B-2618-4D0E-A07F-4D70735A8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3280" y="2255968"/>
              <a:ext cx="605796" cy="605796"/>
            </a:xfrm>
            <a:prstGeom prst="rect">
              <a:avLst/>
            </a:prstGeom>
          </p:spPr>
        </p:pic>
      </p:grpSp>
      <p:grpSp>
        <p:nvGrpSpPr>
          <p:cNvPr id="35" name="Group 34">
            <a:extLst>
              <a:ext uri="{FF2B5EF4-FFF2-40B4-BE49-F238E27FC236}">
                <a16:creationId xmlns:a16="http://schemas.microsoft.com/office/drawing/2014/main" id="{561FF1D4-3511-4D9F-9FCC-730D0785A80A}"/>
              </a:ext>
            </a:extLst>
          </p:cNvPr>
          <p:cNvGrpSpPr/>
          <p:nvPr/>
        </p:nvGrpSpPr>
        <p:grpSpPr>
          <a:xfrm>
            <a:off x="4302177" y="4125073"/>
            <a:ext cx="988002" cy="1034158"/>
            <a:chOff x="4302177" y="3296641"/>
            <a:chExt cx="988002" cy="1034158"/>
          </a:xfrm>
        </p:grpSpPr>
        <p:sp>
          <p:nvSpPr>
            <p:cNvPr id="25" name="Oval 24">
              <a:extLst>
                <a:ext uri="{FF2B5EF4-FFF2-40B4-BE49-F238E27FC236}">
                  <a16:creationId xmlns:a16="http://schemas.microsoft.com/office/drawing/2014/main" id="{CE504909-BEE9-4C37-854F-D678F6110444}"/>
                </a:ext>
              </a:extLst>
            </p:cNvPr>
            <p:cNvSpPr/>
            <p:nvPr/>
          </p:nvSpPr>
          <p:spPr>
            <a:xfrm>
              <a:off x="4302177" y="3296641"/>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31" name="Picture 30" descr="Text&#10;&#10;Description automatically generated">
              <a:extLst>
                <a:ext uri="{FF2B5EF4-FFF2-40B4-BE49-F238E27FC236}">
                  <a16:creationId xmlns:a16="http://schemas.microsoft.com/office/drawing/2014/main" id="{8AAB86B7-9872-4D7F-91B0-BEC34052AE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333" y="3525362"/>
              <a:ext cx="548258" cy="548258"/>
            </a:xfrm>
            <a:prstGeom prst="rect">
              <a:avLst/>
            </a:prstGeom>
          </p:spPr>
        </p:pic>
      </p:grpSp>
      <p:sp>
        <p:nvSpPr>
          <p:cNvPr id="17" name="Oval 16">
            <a:extLst>
              <a:ext uri="{FF2B5EF4-FFF2-40B4-BE49-F238E27FC236}">
                <a16:creationId xmlns:a16="http://schemas.microsoft.com/office/drawing/2014/main" id="{1A157DDF-84B9-4DEB-AAA9-2BAFAA6C4082}"/>
              </a:ext>
            </a:extLst>
          </p:cNvPr>
          <p:cNvSpPr/>
          <p:nvPr/>
        </p:nvSpPr>
        <p:spPr>
          <a:xfrm>
            <a:off x="3893941" y="4415589"/>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19" name="!!sys1">
            <a:extLst>
              <a:ext uri="{FF2B5EF4-FFF2-40B4-BE49-F238E27FC236}">
                <a16:creationId xmlns:a16="http://schemas.microsoft.com/office/drawing/2014/main" id="{F1A76FB9-D263-451A-937A-D5B22D9D0F61}"/>
              </a:ext>
            </a:extLst>
          </p:cNvPr>
          <p:cNvSpPr/>
          <p:nvPr/>
        </p:nvSpPr>
        <p:spPr>
          <a:xfrm>
            <a:off x="3893941" y="3380854"/>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21" name="Oval 20">
            <a:extLst>
              <a:ext uri="{FF2B5EF4-FFF2-40B4-BE49-F238E27FC236}">
                <a16:creationId xmlns:a16="http://schemas.microsoft.com/office/drawing/2014/main" id="{06ADB664-1394-4444-902F-91AF16D8A1EE}"/>
              </a:ext>
            </a:extLst>
          </p:cNvPr>
          <p:cNvSpPr/>
          <p:nvPr/>
        </p:nvSpPr>
        <p:spPr>
          <a:xfrm>
            <a:off x="3893941" y="5466989"/>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28" name="Rectangle 27">
            <a:extLst>
              <a:ext uri="{FF2B5EF4-FFF2-40B4-BE49-F238E27FC236}">
                <a16:creationId xmlns:a16="http://schemas.microsoft.com/office/drawing/2014/main" id="{C477E1C1-8568-4FBF-BBE4-2EEFD7A67B91}"/>
              </a:ext>
            </a:extLst>
          </p:cNvPr>
          <p:cNvSpPr/>
          <p:nvPr/>
        </p:nvSpPr>
        <p:spPr>
          <a:xfrm>
            <a:off x="369108" y="1186459"/>
            <a:ext cx="2993824"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pic>
        <p:nvPicPr>
          <p:cNvPr id="30" name="Picture 29">
            <a:extLst>
              <a:ext uri="{FF2B5EF4-FFF2-40B4-BE49-F238E27FC236}">
                <a16:creationId xmlns:a16="http://schemas.microsoft.com/office/drawing/2014/main" id="{5E86B1C6-14DE-43B1-80DD-7B561B32C5D5}"/>
              </a:ext>
            </a:extLst>
          </p:cNvPr>
          <p:cNvPicPr>
            <a:picLocks noChangeAspect="1"/>
          </p:cNvPicPr>
          <p:nvPr/>
        </p:nvPicPr>
        <p:blipFill>
          <a:blip r:embed="rId6" cstate="email">
            <a:alphaModFix amt="33000"/>
            <a:extLst>
              <a:ext uri="{28A0092B-C50C-407E-A947-70E740481C1C}">
                <a14:useLocalDpi xmlns:a14="http://schemas.microsoft.com/office/drawing/2010/main"/>
              </a:ext>
            </a:extLst>
          </a:blip>
          <a:stretch>
            <a:fillRect/>
          </a:stretch>
        </p:blipFill>
        <p:spPr>
          <a:xfrm>
            <a:off x="369107" y="1585483"/>
            <a:ext cx="2995200" cy="4350409"/>
          </a:xfrm>
          <a:prstGeom prst="rect">
            <a:avLst/>
          </a:prstGeom>
        </p:spPr>
      </p:pic>
      <p:sp>
        <p:nvSpPr>
          <p:cNvPr id="32" name="!!Rail3">
            <a:extLst>
              <a:ext uri="{FF2B5EF4-FFF2-40B4-BE49-F238E27FC236}">
                <a16:creationId xmlns:a16="http://schemas.microsoft.com/office/drawing/2014/main" id="{3C07193C-DF10-476F-BF39-F083B31F716E}"/>
              </a:ext>
            </a:extLst>
          </p:cNvPr>
          <p:cNvSpPr/>
          <p:nvPr/>
        </p:nvSpPr>
        <p:spPr>
          <a:xfrm>
            <a:off x="649083" y="826694"/>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38" name="!!Rail">
            <a:extLst>
              <a:ext uri="{FF2B5EF4-FFF2-40B4-BE49-F238E27FC236}">
                <a16:creationId xmlns:a16="http://schemas.microsoft.com/office/drawing/2014/main" id="{7C582D4B-4351-4CC2-8F6D-9BD5F50C7DC5}"/>
              </a:ext>
            </a:extLst>
          </p:cNvPr>
          <p:cNvSpPr/>
          <p:nvPr/>
        </p:nvSpPr>
        <p:spPr>
          <a:xfrm>
            <a:off x="369109" y="5308832"/>
            <a:ext cx="2995200" cy="6250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sp>
        <p:nvSpPr>
          <p:cNvPr id="22" name="Rectangle 21">
            <a:extLst>
              <a:ext uri="{FF2B5EF4-FFF2-40B4-BE49-F238E27FC236}">
                <a16:creationId xmlns:a16="http://schemas.microsoft.com/office/drawing/2014/main" id="{2BDB4D5A-DB1F-4921-82BF-6C172EDE905A}"/>
              </a:ext>
            </a:extLst>
          </p:cNvPr>
          <p:cNvSpPr/>
          <p:nvPr/>
        </p:nvSpPr>
        <p:spPr>
          <a:xfrm>
            <a:off x="5984698" y="692931"/>
            <a:ext cx="3095538" cy="892552"/>
          </a:xfrm>
          <a:prstGeom prst="rect">
            <a:avLst/>
          </a:prstGeom>
          <a:solidFill>
            <a:srgbClr val="244B6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pPr algn="ctr"/>
            <a:r>
              <a:rPr lang="en-GB" sz="2600" b="1">
                <a:latin typeface="Tw Cen MT" panose="020B0602020104020603" pitchFamily="34" charset="0"/>
                <a:ea typeface="Cambria" panose="02040503050406030204" pitchFamily="18" charset="0"/>
                <a:cs typeface="Arial" panose="020B0604020202020204" pitchFamily="34" charset="0"/>
              </a:rPr>
              <a:t>GREAT BRITISH RAILWAYS</a:t>
            </a:r>
          </a:p>
        </p:txBody>
      </p:sp>
    </p:spTree>
    <p:extLst>
      <p:ext uri="{BB962C8B-B14F-4D97-AF65-F5344CB8AC3E}">
        <p14:creationId xmlns:p14="http://schemas.microsoft.com/office/powerpoint/2010/main" val="40363239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17"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ys">
            <a:extLst>
              <a:ext uri="{FF2B5EF4-FFF2-40B4-BE49-F238E27FC236}">
                <a16:creationId xmlns:a16="http://schemas.microsoft.com/office/drawing/2014/main" id="{EF96CF42-B761-4F93-A131-AD0A91E3486B}"/>
              </a:ext>
            </a:extLst>
          </p:cNvPr>
          <p:cNvSpPr/>
          <p:nvPr/>
        </p:nvSpPr>
        <p:spPr>
          <a:xfrm>
            <a:off x="559948" y="511426"/>
            <a:ext cx="5314109" cy="861774"/>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System-wide understanding and strategic approach</a:t>
            </a:r>
          </a:p>
        </p:txBody>
      </p:sp>
      <p:grpSp>
        <p:nvGrpSpPr>
          <p:cNvPr id="34" name="Group 33">
            <a:extLst>
              <a:ext uri="{FF2B5EF4-FFF2-40B4-BE49-F238E27FC236}">
                <a16:creationId xmlns:a16="http://schemas.microsoft.com/office/drawing/2014/main" id="{5F67FAE6-D480-48D2-92A3-EEEA77F98CD8}"/>
              </a:ext>
            </a:extLst>
          </p:cNvPr>
          <p:cNvGrpSpPr/>
          <p:nvPr/>
        </p:nvGrpSpPr>
        <p:grpSpPr>
          <a:xfrm>
            <a:off x="559948" y="1504979"/>
            <a:ext cx="1425414" cy="1492004"/>
            <a:chOff x="4302177" y="2072888"/>
            <a:chExt cx="988002" cy="1034158"/>
          </a:xfrm>
        </p:grpSpPr>
        <p:sp>
          <p:nvSpPr>
            <p:cNvPr id="24" name="Oval 23">
              <a:extLst>
                <a:ext uri="{FF2B5EF4-FFF2-40B4-BE49-F238E27FC236}">
                  <a16:creationId xmlns:a16="http://schemas.microsoft.com/office/drawing/2014/main" id="{0D662910-2792-45D6-BDD9-53318BDB2692}"/>
                </a:ext>
              </a:extLst>
            </p:cNvPr>
            <p:cNvSpPr/>
            <p:nvPr/>
          </p:nvSpPr>
          <p:spPr>
            <a:xfrm>
              <a:off x="4302177" y="2072888"/>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29" name="Picture 28" descr="Icon&#10;&#10;Description automatically generated">
              <a:extLst>
                <a:ext uri="{FF2B5EF4-FFF2-40B4-BE49-F238E27FC236}">
                  <a16:creationId xmlns:a16="http://schemas.microsoft.com/office/drawing/2014/main" id="{CE16F35B-2618-4D0E-A07F-4D70735A8F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3280" y="2255968"/>
              <a:ext cx="605796" cy="605796"/>
            </a:xfrm>
            <a:prstGeom prst="rect">
              <a:avLst/>
            </a:prstGeom>
          </p:spPr>
        </p:pic>
      </p:grpSp>
      <p:sp>
        <p:nvSpPr>
          <p:cNvPr id="19" name="!!sys1">
            <a:extLst>
              <a:ext uri="{FF2B5EF4-FFF2-40B4-BE49-F238E27FC236}">
                <a16:creationId xmlns:a16="http://schemas.microsoft.com/office/drawing/2014/main" id="{F1A76FB9-D263-451A-937A-D5B22D9D0F61}"/>
              </a:ext>
            </a:extLst>
          </p:cNvPr>
          <p:cNvSpPr/>
          <p:nvPr/>
        </p:nvSpPr>
        <p:spPr>
          <a:xfrm>
            <a:off x="262974" y="708905"/>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28" name="Rectangle 27">
            <a:extLst>
              <a:ext uri="{FF2B5EF4-FFF2-40B4-BE49-F238E27FC236}">
                <a16:creationId xmlns:a16="http://schemas.microsoft.com/office/drawing/2014/main" id="{D5110442-D7BB-4F65-BCD7-319BDC1ECC69}"/>
              </a:ext>
            </a:extLst>
          </p:cNvPr>
          <p:cNvSpPr/>
          <p:nvPr/>
        </p:nvSpPr>
        <p:spPr>
          <a:xfrm>
            <a:off x="995320" y="4092514"/>
            <a:ext cx="4890575" cy="492443"/>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Passenger-centric experience</a:t>
            </a:r>
          </a:p>
        </p:txBody>
      </p:sp>
      <p:sp>
        <p:nvSpPr>
          <p:cNvPr id="30" name="Rectangle 29">
            <a:extLst>
              <a:ext uri="{FF2B5EF4-FFF2-40B4-BE49-F238E27FC236}">
                <a16:creationId xmlns:a16="http://schemas.microsoft.com/office/drawing/2014/main" id="{005716DC-4194-48CE-8432-226A09C3D4F2}"/>
              </a:ext>
            </a:extLst>
          </p:cNvPr>
          <p:cNvSpPr/>
          <p:nvPr/>
        </p:nvSpPr>
        <p:spPr>
          <a:xfrm>
            <a:off x="995320" y="4710969"/>
            <a:ext cx="4890575" cy="892552"/>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Long term working and cultural partnerships across sectors</a:t>
            </a:r>
          </a:p>
        </p:txBody>
      </p:sp>
      <p:sp>
        <p:nvSpPr>
          <p:cNvPr id="32" name="Rectangle 31">
            <a:extLst>
              <a:ext uri="{FF2B5EF4-FFF2-40B4-BE49-F238E27FC236}">
                <a16:creationId xmlns:a16="http://schemas.microsoft.com/office/drawing/2014/main" id="{5EF874EF-8B8C-42F1-A136-2030671822B7}"/>
              </a:ext>
            </a:extLst>
          </p:cNvPr>
          <p:cNvSpPr/>
          <p:nvPr/>
        </p:nvSpPr>
        <p:spPr>
          <a:xfrm>
            <a:off x="995320" y="5709687"/>
            <a:ext cx="4890575" cy="892552"/>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Strategic direction and accountability for error</a:t>
            </a:r>
          </a:p>
        </p:txBody>
      </p:sp>
      <p:sp>
        <p:nvSpPr>
          <p:cNvPr id="38" name="Rectangle 37">
            <a:extLst>
              <a:ext uri="{FF2B5EF4-FFF2-40B4-BE49-F238E27FC236}">
                <a16:creationId xmlns:a16="http://schemas.microsoft.com/office/drawing/2014/main" id="{646DF1F3-B9C6-4F5B-A79A-B474F28E853A}"/>
              </a:ext>
            </a:extLst>
          </p:cNvPr>
          <p:cNvSpPr/>
          <p:nvPr/>
        </p:nvSpPr>
        <p:spPr>
          <a:xfrm>
            <a:off x="559948" y="3382261"/>
            <a:ext cx="5314109" cy="492443"/>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Government Ambition:</a:t>
            </a:r>
          </a:p>
        </p:txBody>
      </p:sp>
      <p:sp>
        <p:nvSpPr>
          <p:cNvPr id="40" name="Oval 39">
            <a:extLst>
              <a:ext uri="{FF2B5EF4-FFF2-40B4-BE49-F238E27FC236}">
                <a16:creationId xmlns:a16="http://schemas.microsoft.com/office/drawing/2014/main" id="{2EDA8B08-A241-4C9E-B86C-88DC6A8C9691}"/>
              </a:ext>
            </a:extLst>
          </p:cNvPr>
          <p:cNvSpPr/>
          <p:nvPr/>
        </p:nvSpPr>
        <p:spPr>
          <a:xfrm>
            <a:off x="620339" y="4105328"/>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1" name="Oval 40">
            <a:extLst>
              <a:ext uri="{FF2B5EF4-FFF2-40B4-BE49-F238E27FC236}">
                <a16:creationId xmlns:a16="http://schemas.microsoft.com/office/drawing/2014/main" id="{13456E0A-EA27-401D-89A5-364E44213B0C}"/>
              </a:ext>
            </a:extLst>
          </p:cNvPr>
          <p:cNvSpPr/>
          <p:nvPr/>
        </p:nvSpPr>
        <p:spPr>
          <a:xfrm>
            <a:off x="620339" y="4928779"/>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2" name="Oval 41">
            <a:extLst>
              <a:ext uri="{FF2B5EF4-FFF2-40B4-BE49-F238E27FC236}">
                <a16:creationId xmlns:a16="http://schemas.microsoft.com/office/drawing/2014/main" id="{EE671195-8165-4EA5-9C78-63A014D47915}"/>
              </a:ext>
            </a:extLst>
          </p:cNvPr>
          <p:cNvSpPr/>
          <p:nvPr/>
        </p:nvSpPr>
        <p:spPr>
          <a:xfrm>
            <a:off x="620339" y="5928502"/>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3" name="Rectangle 42">
            <a:extLst>
              <a:ext uri="{FF2B5EF4-FFF2-40B4-BE49-F238E27FC236}">
                <a16:creationId xmlns:a16="http://schemas.microsoft.com/office/drawing/2014/main" id="{DDD1C037-78B5-4FE6-BA2E-9852AE3C6AF5}"/>
              </a:ext>
            </a:extLst>
          </p:cNvPr>
          <p:cNvSpPr/>
          <p:nvPr/>
        </p:nvSpPr>
        <p:spPr>
          <a:xfrm>
            <a:off x="6781126" y="1119099"/>
            <a:ext cx="5045409" cy="169277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Highest concentration of cross-sector rail stakeholders in the UK (inc. design manufacturing and delivery)</a:t>
            </a:r>
          </a:p>
        </p:txBody>
      </p:sp>
      <p:sp>
        <p:nvSpPr>
          <p:cNvPr id="45" name="Rectangle 44">
            <a:extLst>
              <a:ext uri="{FF2B5EF4-FFF2-40B4-BE49-F238E27FC236}">
                <a16:creationId xmlns:a16="http://schemas.microsoft.com/office/drawing/2014/main" id="{A2A99B76-9325-41C0-895E-0FDCC3D13CDC}"/>
              </a:ext>
            </a:extLst>
          </p:cNvPr>
          <p:cNvSpPr/>
          <p:nvPr/>
        </p:nvSpPr>
        <p:spPr>
          <a:xfrm>
            <a:off x="6781126" y="3012373"/>
            <a:ext cx="5045409" cy="861774"/>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Highly specialist 10,000 plus strong workforce in manufacturing</a:t>
            </a:r>
          </a:p>
        </p:txBody>
      </p:sp>
      <p:sp>
        <p:nvSpPr>
          <p:cNvPr id="46" name="Rectangle 45">
            <a:extLst>
              <a:ext uri="{FF2B5EF4-FFF2-40B4-BE49-F238E27FC236}">
                <a16:creationId xmlns:a16="http://schemas.microsoft.com/office/drawing/2014/main" id="{B8501724-90C4-4939-9ACE-968D7C8C7B19}"/>
              </a:ext>
            </a:extLst>
          </p:cNvPr>
          <p:cNvSpPr/>
          <p:nvPr/>
        </p:nvSpPr>
        <p:spPr>
          <a:xfrm>
            <a:off x="6418932" y="511426"/>
            <a:ext cx="5395765" cy="492443"/>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Derby’s Blueprint:</a:t>
            </a:r>
          </a:p>
        </p:txBody>
      </p:sp>
      <p:sp>
        <p:nvSpPr>
          <p:cNvPr id="47" name="Oval 46">
            <a:extLst>
              <a:ext uri="{FF2B5EF4-FFF2-40B4-BE49-F238E27FC236}">
                <a16:creationId xmlns:a16="http://schemas.microsoft.com/office/drawing/2014/main" id="{12267079-ECD8-48F8-9694-0CEE944B209B}"/>
              </a:ext>
            </a:extLst>
          </p:cNvPr>
          <p:cNvSpPr/>
          <p:nvPr/>
        </p:nvSpPr>
        <p:spPr>
          <a:xfrm>
            <a:off x="6500588" y="1732076"/>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9" name="Oval 48">
            <a:extLst>
              <a:ext uri="{FF2B5EF4-FFF2-40B4-BE49-F238E27FC236}">
                <a16:creationId xmlns:a16="http://schemas.microsoft.com/office/drawing/2014/main" id="{F647303D-2205-4FC0-ABAA-C451497593B5}"/>
              </a:ext>
            </a:extLst>
          </p:cNvPr>
          <p:cNvSpPr/>
          <p:nvPr/>
        </p:nvSpPr>
        <p:spPr>
          <a:xfrm>
            <a:off x="6500588" y="3215798"/>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50" name="Rectangle 49">
            <a:extLst>
              <a:ext uri="{FF2B5EF4-FFF2-40B4-BE49-F238E27FC236}">
                <a16:creationId xmlns:a16="http://schemas.microsoft.com/office/drawing/2014/main" id="{4C49F0F7-214D-48C1-A495-A475E418DB04}"/>
              </a:ext>
            </a:extLst>
          </p:cNvPr>
          <p:cNvSpPr/>
          <p:nvPr/>
        </p:nvSpPr>
        <p:spPr>
          <a:xfrm>
            <a:off x="6260876" y="4035991"/>
            <a:ext cx="5565659" cy="193899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400" b="1" i="1">
                <a:latin typeface="Tw Cen MT" panose="020B0602020104020603" pitchFamily="34" charset="0"/>
                <a:ea typeface="Cambria" panose="02040503050406030204" pitchFamily="18" charset="0"/>
                <a:cs typeface="Arial" panose="020B0604020202020204" pitchFamily="34" charset="0"/>
              </a:rPr>
              <a:t>“The challenge post-96 is that people have gone into silos; we need to create opportunities for teams to work creatively close together … Derby would give you a rounded view of the whole rail industry.“</a:t>
            </a:r>
          </a:p>
        </p:txBody>
      </p:sp>
      <p:sp>
        <p:nvSpPr>
          <p:cNvPr id="51" name="Rectangle 50">
            <a:extLst>
              <a:ext uri="{FF2B5EF4-FFF2-40B4-BE49-F238E27FC236}">
                <a16:creationId xmlns:a16="http://schemas.microsoft.com/office/drawing/2014/main" id="{FAD19BAA-2B4D-4973-AB39-B6934AB130D2}"/>
              </a:ext>
            </a:extLst>
          </p:cNvPr>
          <p:cNvSpPr/>
          <p:nvPr/>
        </p:nvSpPr>
        <p:spPr>
          <a:xfrm>
            <a:off x="6418932" y="6155963"/>
            <a:ext cx="5407603"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INDUSTRY STAKEHOLDER</a:t>
            </a:r>
          </a:p>
        </p:txBody>
      </p:sp>
      <p:sp>
        <p:nvSpPr>
          <p:cNvPr id="21" name="Rectangle 20">
            <a:extLst>
              <a:ext uri="{FF2B5EF4-FFF2-40B4-BE49-F238E27FC236}">
                <a16:creationId xmlns:a16="http://schemas.microsoft.com/office/drawing/2014/main" id="{F72F5634-7E70-4C6F-B716-20099DEB76D0}"/>
              </a:ext>
            </a:extLst>
          </p:cNvPr>
          <p:cNvSpPr/>
          <p:nvPr/>
        </p:nvSpPr>
        <p:spPr>
          <a:xfrm>
            <a:off x="6260876" y="4033861"/>
            <a:ext cx="5565659" cy="156966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“Derby is the highest output site for [us] anywhere; it is the only place in the country where you can design and build a train in one site.” </a:t>
            </a:r>
          </a:p>
        </p:txBody>
      </p:sp>
      <p:sp>
        <p:nvSpPr>
          <p:cNvPr id="22" name="Rectangle 21">
            <a:extLst>
              <a:ext uri="{FF2B5EF4-FFF2-40B4-BE49-F238E27FC236}">
                <a16:creationId xmlns:a16="http://schemas.microsoft.com/office/drawing/2014/main" id="{FF378D25-EC3E-4B5A-837F-9931038FDD34}"/>
              </a:ext>
            </a:extLst>
          </p:cNvPr>
          <p:cNvSpPr/>
          <p:nvPr/>
        </p:nvSpPr>
        <p:spPr>
          <a:xfrm>
            <a:off x="6418932" y="5788187"/>
            <a:ext cx="5407603"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ALSTOM</a:t>
            </a:r>
          </a:p>
        </p:txBody>
      </p:sp>
    </p:spTree>
    <p:extLst>
      <p:ext uri="{BB962C8B-B14F-4D97-AF65-F5344CB8AC3E}">
        <p14:creationId xmlns:p14="http://schemas.microsoft.com/office/powerpoint/2010/main" val="32323237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1"/>
                                        </p:tgtEl>
                                      </p:cBhvr>
                                    </p:animEffect>
                                    <p:set>
                                      <p:cBhvr>
                                        <p:cTn id="58" dur="1" fill="hold">
                                          <p:stCondLst>
                                            <p:cond delay="499"/>
                                          </p:stCondLst>
                                        </p:cTn>
                                        <p:tgtEl>
                                          <p:spTgt spid="51"/>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anim calcmode="lin" valueType="num">
                                      <p:cBhvr>
                                        <p:cTn id="62" dur="500" fill="hold"/>
                                        <p:tgtEl>
                                          <p:spTgt spid="21"/>
                                        </p:tgtEl>
                                        <p:attrNameLst>
                                          <p:attrName>ppt_x</p:attrName>
                                        </p:attrNameLst>
                                      </p:cBhvr>
                                      <p:tavLst>
                                        <p:tav tm="0">
                                          <p:val>
                                            <p:strVal val="#ppt_x"/>
                                          </p:val>
                                        </p:tav>
                                        <p:tav tm="100000">
                                          <p:val>
                                            <p:strVal val="#ppt_x"/>
                                          </p:val>
                                        </p:tav>
                                      </p:tavLst>
                                    </p:anim>
                                    <p:anim calcmode="lin" valueType="num">
                                      <p:cBhvr>
                                        <p:cTn id="63" dur="50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anim calcmode="lin" valueType="num">
                                      <p:cBhvr>
                                        <p:cTn id="67" dur="500" fill="hold"/>
                                        <p:tgtEl>
                                          <p:spTgt spid="22"/>
                                        </p:tgtEl>
                                        <p:attrNameLst>
                                          <p:attrName>ppt_x</p:attrName>
                                        </p:attrNameLst>
                                      </p:cBhvr>
                                      <p:tavLst>
                                        <p:tav tm="0">
                                          <p:val>
                                            <p:strVal val="#ppt_x"/>
                                          </p:val>
                                        </p:tav>
                                        <p:tav tm="100000">
                                          <p:val>
                                            <p:strVal val="#ppt_x"/>
                                          </p:val>
                                        </p:tav>
                                      </p:tavLst>
                                    </p:anim>
                                    <p:anim calcmode="lin" valueType="num">
                                      <p:cBhvr>
                                        <p:cTn id="6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8" grpId="0" animBg="1"/>
      <p:bldP spid="40" grpId="0" animBg="1"/>
      <p:bldP spid="41" grpId="0" animBg="1"/>
      <p:bldP spid="42" grpId="0" animBg="1"/>
      <p:bldP spid="43" grpId="0" animBg="1"/>
      <p:bldP spid="45" grpId="0" animBg="1"/>
      <p:bldP spid="46" grpId="0" animBg="1"/>
      <p:bldP spid="47" grpId="0" animBg="1"/>
      <p:bldP spid="49" grpId="0" animBg="1"/>
      <p:bldP spid="50" grpId="0" animBg="1"/>
      <p:bldP spid="50" grpId="1" animBg="1"/>
      <p:bldP spid="51" grpId="0" animBg="1"/>
      <p:bldP spid="51" grpId="1"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3C13FEE4-45D3-41EE-8FD8-6C92468610CA}"/>
              </a:ext>
            </a:extLst>
          </p:cNvPr>
          <p:cNvGrpSpPr/>
          <p:nvPr/>
        </p:nvGrpSpPr>
        <p:grpSpPr>
          <a:xfrm>
            <a:off x="556973" y="1496926"/>
            <a:ext cx="1433107" cy="1500057"/>
            <a:chOff x="4302177" y="3296641"/>
            <a:chExt cx="988002" cy="1034158"/>
          </a:xfrm>
        </p:grpSpPr>
        <p:sp>
          <p:nvSpPr>
            <p:cNvPr id="53" name="Oval 52">
              <a:extLst>
                <a:ext uri="{FF2B5EF4-FFF2-40B4-BE49-F238E27FC236}">
                  <a16:creationId xmlns:a16="http://schemas.microsoft.com/office/drawing/2014/main" id="{407F9610-9AE5-4872-8430-8B90BAD87F96}"/>
                </a:ext>
              </a:extLst>
            </p:cNvPr>
            <p:cNvSpPr/>
            <p:nvPr/>
          </p:nvSpPr>
          <p:spPr>
            <a:xfrm>
              <a:off x="4302177" y="3296641"/>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54" name="Picture 53" descr="Text&#10;&#10;Description automatically generated">
              <a:extLst>
                <a:ext uri="{FF2B5EF4-FFF2-40B4-BE49-F238E27FC236}">
                  <a16:creationId xmlns:a16="http://schemas.microsoft.com/office/drawing/2014/main" id="{E7ACEF72-2555-4359-B3F6-C8788719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8333" y="3525362"/>
              <a:ext cx="548258" cy="548258"/>
            </a:xfrm>
            <a:prstGeom prst="rect">
              <a:avLst/>
            </a:prstGeom>
          </p:spPr>
        </p:pic>
      </p:grpSp>
      <p:sp>
        <p:nvSpPr>
          <p:cNvPr id="18" name="Rectangle 17">
            <a:extLst>
              <a:ext uri="{FF2B5EF4-FFF2-40B4-BE49-F238E27FC236}">
                <a16:creationId xmlns:a16="http://schemas.microsoft.com/office/drawing/2014/main" id="{EF96CF42-B761-4F93-A131-AD0A91E3486B}"/>
              </a:ext>
            </a:extLst>
          </p:cNvPr>
          <p:cNvSpPr/>
          <p:nvPr/>
        </p:nvSpPr>
        <p:spPr>
          <a:xfrm>
            <a:off x="559948" y="511426"/>
            <a:ext cx="5314109" cy="861774"/>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Maximising national capabilities and improving exports</a:t>
            </a:r>
          </a:p>
        </p:txBody>
      </p:sp>
      <p:sp>
        <p:nvSpPr>
          <p:cNvPr id="19" name="Oval 18">
            <a:extLst>
              <a:ext uri="{FF2B5EF4-FFF2-40B4-BE49-F238E27FC236}">
                <a16:creationId xmlns:a16="http://schemas.microsoft.com/office/drawing/2014/main" id="{F1A76FB9-D263-451A-937A-D5B22D9D0F61}"/>
              </a:ext>
            </a:extLst>
          </p:cNvPr>
          <p:cNvSpPr/>
          <p:nvPr/>
        </p:nvSpPr>
        <p:spPr>
          <a:xfrm>
            <a:off x="262974" y="708905"/>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30" name="Rectangle 29">
            <a:extLst>
              <a:ext uri="{FF2B5EF4-FFF2-40B4-BE49-F238E27FC236}">
                <a16:creationId xmlns:a16="http://schemas.microsoft.com/office/drawing/2014/main" id="{005716DC-4194-48CE-8432-226A09C3D4F2}"/>
              </a:ext>
            </a:extLst>
          </p:cNvPr>
          <p:cNvSpPr/>
          <p:nvPr/>
        </p:nvSpPr>
        <p:spPr>
          <a:xfrm>
            <a:off x="995320" y="3774989"/>
            <a:ext cx="4890575" cy="1154162"/>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Explore UK potential in advanced control, energy management, whole life assets and customer experience</a:t>
            </a:r>
          </a:p>
        </p:txBody>
      </p:sp>
      <p:sp>
        <p:nvSpPr>
          <p:cNvPr id="32" name="Rectangle 31">
            <a:extLst>
              <a:ext uri="{FF2B5EF4-FFF2-40B4-BE49-F238E27FC236}">
                <a16:creationId xmlns:a16="http://schemas.microsoft.com/office/drawing/2014/main" id="{5EF874EF-8B8C-42F1-A136-2030671822B7}"/>
              </a:ext>
            </a:extLst>
          </p:cNvPr>
          <p:cNvSpPr/>
          <p:nvPr/>
        </p:nvSpPr>
        <p:spPr>
          <a:xfrm>
            <a:off x="995320" y="6125060"/>
            <a:ext cx="4890575" cy="461665"/>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Doubling export capability by 2025</a:t>
            </a:r>
          </a:p>
        </p:txBody>
      </p:sp>
      <p:sp>
        <p:nvSpPr>
          <p:cNvPr id="38" name="Rectangle 37">
            <a:extLst>
              <a:ext uri="{FF2B5EF4-FFF2-40B4-BE49-F238E27FC236}">
                <a16:creationId xmlns:a16="http://schemas.microsoft.com/office/drawing/2014/main" id="{646DF1F3-B9C6-4F5B-A79A-B474F28E853A}"/>
              </a:ext>
            </a:extLst>
          </p:cNvPr>
          <p:cNvSpPr/>
          <p:nvPr/>
        </p:nvSpPr>
        <p:spPr>
          <a:xfrm>
            <a:off x="559948" y="3173887"/>
            <a:ext cx="5314109" cy="492443"/>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Government Ambition:</a:t>
            </a:r>
          </a:p>
        </p:txBody>
      </p:sp>
      <p:sp>
        <p:nvSpPr>
          <p:cNvPr id="41" name="Oval 40">
            <a:extLst>
              <a:ext uri="{FF2B5EF4-FFF2-40B4-BE49-F238E27FC236}">
                <a16:creationId xmlns:a16="http://schemas.microsoft.com/office/drawing/2014/main" id="{13456E0A-EA27-401D-89A5-364E44213B0C}"/>
              </a:ext>
            </a:extLst>
          </p:cNvPr>
          <p:cNvSpPr/>
          <p:nvPr/>
        </p:nvSpPr>
        <p:spPr>
          <a:xfrm>
            <a:off x="620339" y="4123605"/>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2" name="Oval 41">
            <a:extLst>
              <a:ext uri="{FF2B5EF4-FFF2-40B4-BE49-F238E27FC236}">
                <a16:creationId xmlns:a16="http://schemas.microsoft.com/office/drawing/2014/main" id="{EE671195-8165-4EA5-9C78-63A014D47915}"/>
              </a:ext>
            </a:extLst>
          </p:cNvPr>
          <p:cNvSpPr/>
          <p:nvPr/>
        </p:nvSpPr>
        <p:spPr>
          <a:xfrm>
            <a:off x="620339" y="6128432"/>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3" name="Rectangle 42">
            <a:extLst>
              <a:ext uri="{FF2B5EF4-FFF2-40B4-BE49-F238E27FC236}">
                <a16:creationId xmlns:a16="http://schemas.microsoft.com/office/drawing/2014/main" id="{DDD1C037-78B5-4FE6-BA2E-9852AE3C6AF5}"/>
              </a:ext>
            </a:extLst>
          </p:cNvPr>
          <p:cNvSpPr/>
          <p:nvPr/>
        </p:nvSpPr>
        <p:spPr>
          <a:xfrm>
            <a:off x="6795084" y="1054815"/>
            <a:ext cx="5031452"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Two-thirds of rolling stock manufactured in Derby</a:t>
            </a:r>
          </a:p>
        </p:txBody>
      </p:sp>
      <p:sp>
        <p:nvSpPr>
          <p:cNvPr id="44" name="Rectangle 43">
            <a:extLst>
              <a:ext uri="{FF2B5EF4-FFF2-40B4-BE49-F238E27FC236}">
                <a16:creationId xmlns:a16="http://schemas.microsoft.com/office/drawing/2014/main" id="{26333210-27F4-450A-BD87-CC6E607E7B48}"/>
              </a:ext>
            </a:extLst>
          </p:cNvPr>
          <p:cNvSpPr/>
          <p:nvPr/>
        </p:nvSpPr>
        <p:spPr>
          <a:xfrm>
            <a:off x="6795084" y="1866040"/>
            <a:ext cx="5031452"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UK leader in manufacturing jobs and related grad skills</a:t>
            </a:r>
          </a:p>
        </p:txBody>
      </p:sp>
      <p:sp>
        <p:nvSpPr>
          <p:cNvPr id="45" name="Rectangle 44">
            <a:extLst>
              <a:ext uri="{FF2B5EF4-FFF2-40B4-BE49-F238E27FC236}">
                <a16:creationId xmlns:a16="http://schemas.microsoft.com/office/drawing/2014/main" id="{A2A99B76-9325-41C0-895E-0FDCC3D13CDC}"/>
              </a:ext>
            </a:extLst>
          </p:cNvPr>
          <p:cNvSpPr/>
          <p:nvPr/>
        </p:nvSpPr>
        <p:spPr>
          <a:xfrm>
            <a:off x="6795084" y="3986172"/>
            <a:ext cx="5031452"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World-class rail research at Rail Research Centre</a:t>
            </a:r>
          </a:p>
        </p:txBody>
      </p:sp>
      <p:sp>
        <p:nvSpPr>
          <p:cNvPr id="46" name="Rectangle 45">
            <a:extLst>
              <a:ext uri="{FF2B5EF4-FFF2-40B4-BE49-F238E27FC236}">
                <a16:creationId xmlns:a16="http://schemas.microsoft.com/office/drawing/2014/main" id="{B8501724-90C4-4939-9ACE-968D7C8C7B19}"/>
              </a:ext>
            </a:extLst>
          </p:cNvPr>
          <p:cNvSpPr/>
          <p:nvPr/>
        </p:nvSpPr>
        <p:spPr>
          <a:xfrm>
            <a:off x="6500588" y="511426"/>
            <a:ext cx="5314109" cy="492443"/>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Derby’s Blueprint:</a:t>
            </a:r>
          </a:p>
        </p:txBody>
      </p:sp>
      <p:sp>
        <p:nvSpPr>
          <p:cNvPr id="47" name="Oval 46">
            <a:extLst>
              <a:ext uri="{FF2B5EF4-FFF2-40B4-BE49-F238E27FC236}">
                <a16:creationId xmlns:a16="http://schemas.microsoft.com/office/drawing/2014/main" id="{12267079-ECD8-48F8-9694-0CEE944B209B}"/>
              </a:ext>
            </a:extLst>
          </p:cNvPr>
          <p:cNvSpPr/>
          <p:nvPr/>
        </p:nvSpPr>
        <p:spPr>
          <a:xfrm>
            <a:off x="6500588" y="1230812"/>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8" name="Oval 47">
            <a:extLst>
              <a:ext uri="{FF2B5EF4-FFF2-40B4-BE49-F238E27FC236}">
                <a16:creationId xmlns:a16="http://schemas.microsoft.com/office/drawing/2014/main" id="{D3BDB64D-D999-4BD4-B673-BEB6F68B1EA4}"/>
              </a:ext>
            </a:extLst>
          </p:cNvPr>
          <p:cNvSpPr/>
          <p:nvPr/>
        </p:nvSpPr>
        <p:spPr>
          <a:xfrm>
            <a:off x="6500588" y="2022293"/>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9" name="Oval 48">
            <a:extLst>
              <a:ext uri="{FF2B5EF4-FFF2-40B4-BE49-F238E27FC236}">
                <a16:creationId xmlns:a16="http://schemas.microsoft.com/office/drawing/2014/main" id="{F647303D-2205-4FC0-ABAA-C451497593B5}"/>
              </a:ext>
            </a:extLst>
          </p:cNvPr>
          <p:cNvSpPr/>
          <p:nvPr/>
        </p:nvSpPr>
        <p:spPr>
          <a:xfrm>
            <a:off x="6500588" y="4143430"/>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50" name="Rectangle 49">
            <a:extLst>
              <a:ext uri="{FF2B5EF4-FFF2-40B4-BE49-F238E27FC236}">
                <a16:creationId xmlns:a16="http://schemas.microsoft.com/office/drawing/2014/main" id="{4C49F0F7-214D-48C1-A495-A475E418DB04}"/>
              </a:ext>
            </a:extLst>
          </p:cNvPr>
          <p:cNvSpPr/>
          <p:nvPr/>
        </p:nvSpPr>
        <p:spPr>
          <a:xfrm>
            <a:off x="6418932" y="4905081"/>
            <a:ext cx="5407603" cy="1200329"/>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400" b="1" i="1">
                <a:latin typeface="Tw Cen MT" panose="020B0602020104020603" pitchFamily="34" charset="0"/>
                <a:ea typeface="Cambria" panose="02040503050406030204" pitchFamily="18" charset="0"/>
                <a:cs typeface="Arial" panose="020B0604020202020204" pitchFamily="34" charset="0"/>
              </a:rPr>
              <a:t>“One of the obvious strengths for Derby is innovation; already a very tech-oriented city and region.” </a:t>
            </a:r>
          </a:p>
        </p:txBody>
      </p:sp>
      <p:sp>
        <p:nvSpPr>
          <p:cNvPr id="51" name="Rectangle 50">
            <a:extLst>
              <a:ext uri="{FF2B5EF4-FFF2-40B4-BE49-F238E27FC236}">
                <a16:creationId xmlns:a16="http://schemas.microsoft.com/office/drawing/2014/main" id="{FAD19BAA-2B4D-4973-AB39-B6934AB130D2}"/>
              </a:ext>
            </a:extLst>
          </p:cNvPr>
          <p:cNvSpPr/>
          <p:nvPr/>
        </p:nvSpPr>
        <p:spPr>
          <a:xfrm>
            <a:off x="6418932" y="6192947"/>
            <a:ext cx="5407603"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EAST MIDLANDS RAILWAY</a:t>
            </a:r>
          </a:p>
        </p:txBody>
      </p:sp>
      <p:sp>
        <p:nvSpPr>
          <p:cNvPr id="23" name="Rectangle 22">
            <a:extLst>
              <a:ext uri="{FF2B5EF4-FFF2-40B4-BE49-F238E27FC236}">
                <a16:creationId xmlns:a16="http://schemas.microsoft.com/office/drawing/2014/main" id="{D8D59C34-FBAF-43BB-B4EB-B6DB2D50C735}"/>
              </a:ext>
            </a:extLst>
          </p:cNvPr>
          <p:cNvSpPr/>
          <p:nvPr/>
        </p:nvSpPr>
        <p:spPr>
          <a:xfrm>
            <a:off x="6783246" y="2738280"/>
            <a:ext cx="5031452" cy="1107996"/>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Local orgs increasingly in multi-modal transport with huge investments in data management and analytics regionally </a:t>
            </a:r>
          </a:p>
        </p:txBody>
      </p:sp>
      <p:sp>
        <p:nvSpPr>
          <p:cNvPr id="24" name="Oval 23">
            <a:extLst>
              <a:ext uri="{FF2B5EF4-FFF2-40B4-BE49-F238E27FC236}">
                <a16:creationId xmlns:a16="http://schemas.microsoft.com/office/drawing/2014/main" id="{0484169D-A29B-44E1-A925-7C8080851A48}"/>
              </a:ext>
            </a:extLst>
          </p:cNvPr>
          <p:cNvSpPr/>
          <p:nvPr/>
        </p:nvSpPr>
        <p:spPr>
          <a:xfrm>
            <a:off x="6488750" y="3063810"/>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6" name="Rectangle 25">
            <a:extLst>
              <a:ext uri="{FF2B5EF4-FFF2-40B4-BE49-F238E27FC236}">
                <a16:creationId xmlns:a16="http://schemas.microsoft.com/office/drawing/2014/main" id="{FC68D9A5-84B6-4BFB-BA24-E24A9B4708FB}"/>
              </a:ext>
            </a:extLst>
          </p:cNvPr>
          <p:cNvSpPr/>
          <p:nvPr/>
        </p:nvSpPr>
        <p:spPr>
          <a:xfrm>
            <a:off x="983482" y="5109921"/>
            <a:ext cx="4890575" cy="830997"/>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Improve digital and data usage in ticketing</a:t>
            </a:r>
          </a:p>
        </p:txBody>
      </p:sp>
      <p:sp>
        <p:nvSpPr>
          <p:cNvPr id="27" name="Oval 26">
            <a:extLst>
              <a:ext uri="{FF2B5EF4-FFF2-40B4-BE49-F238E27FC236}">
                <a16:creationId xmlns:a16="http://schemas.microsoft.com/office/drawing/2014/main" id="{58BF7856-D7CF-4EF4-8D3D-A9CAF20B81AD}"/>
              </a:ext>
            </a:extLst>
          </p:cNvPr>
          <p:cNvSpPr/>
          <p:nvPr/>
        </p:nvSpPr>
        <p:spPr>
          <a:xfrm>
            <a:off x="608501" y="5297959"/>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466327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0" grpId="0" animBg="1"/>
      <p:bldP spid="32"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23" grpId="0" animBg="1"/>
      <p:bldP spid="24"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3C13FEE4-45D3-41EE-8FD8-6C92468610CA}"/>
              </a:ext>
            </a:extLst>
          </p:cNvPr>
          <p:cNvGrpSpPr/>
          <p:nvPr/>
        </p:nvGrpSpPr>
        <p:grpSpPr>
          <a:xfrm>
            <a:off x="556973" y="1496926"/>
            <a:ext cx="1433107" cy="1500057"/>
            <a:chOff x="4302177" y="3296641"/>
            <a:chExt cx="988002" cy="1034158"/>
          </a:xfrm>
        </p:grpSpPr>
        <p:sp>
          <p:nvSpPr>
            <p:cNvPr id="53" name="Oval 52">
              <a:extLst>
                <a:ext uri="{FF2B5EF4-FFF2-40B4-BE49-F238E27FC236}">
                  <a16:creationId xmlns:a16="http://schemas.microsoft.com/office/drawing/2014/main" id="{407F9610-9AE5-4872-8430-8B90BAD87F96}"/>
                </a:ext>
              </a:extLst>
            </p:cNvPr>
            <p:cNvSpPr/>
            <p:nvPr/>
          </p:nvSpPr>
          <p:spPr>
            <a:xfrm>
              <a:off x="4302177" y="3296641"/>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54" name="Picture 53" descr="Text&#10;&#10;Description automatically generated">
              <a:extLst>
                <a:ext uri="{FF2B5EF4-FFF2-40B4-BE49-F238E27FC236}">
                  <a16:creationId xmlns:a16="http://schemas.microsoft.com/office/drawing/2014/main" id="{E7ACEF72-2555-4359-B3F6-C8788719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8333" y="3525362"/>
              <a:ext cx="548258" cy="548258"/>
            </a:xfrm>
            <a:prstGeom prst="rect">
              <a:avLst/>
            </a:prstGeom>
          </p:spPr>
        </p:pic>
      </p:grpSp>
      <p:sp>
        <p:nvSpPr>
          <p:cNvPr id="18" name="Rectangle 17">
            <a:extLst>
              <a:ext uri="{FF2B5EF4-FFF2-40B4-BE49-F238E27FC236}">
                <a16:creationId xmlns:a16="http://schemas.microsoft.com/office/drawing/2014/main" id="{EF96CF42-B761-4F93-A131-AD0A91E3486B}"/>
              </a:ext>
            </a:extLst>
          </p:cNvPr>
          <p:cNvSpPr/>
          <p:nvPr/>
        </p:nvSpPr>
        <p:spPr>
          <a:xfrm>
            <a:off x="559948" y="511426"/>
            <a:ext cx="5314109" cy="861774"/>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Maximising national capabilities and improving exports</a:t>
            </a:r>
          </a:p>
        </p:txBody>
      </p:sp>
      <p:sp>
        <p:nvSpPr>
          <p:cNvPr id="19" name="Oval 18">
            <a:extLst>
              <a:ext uri="{FF2B5EF4-FFF2-40B4-BE49-F238E27FC236}">
                <a16:creationId xmlns:a16="http://schemas.microsoft.com/office/drawing/2014/main" id="{F1A76FB9-D263-451A-937A-D5B22D9D0F61}"/>
              </a:ext>
            </a:extLst>
          </p:cNvPr>
          <p:cNvSpPr/>
          <p:nvPr/>
        </p:nvSpPr>
        <p:spPr>
          <a:xfrm>
            <a:off x="262974" y="708905"/>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43" name="Rectangle 42">
            <a:extLst>
              <a:ext uri="{FF2B5EF4-FFF2-40B4-BE49-F238E27FC236}">
                <a16:creationId xmlns:a16="http://schemas.microsoft.com/office/drawing/2014/main" id="{DDD1C037-78B5-4FE6-BA2E-9852AE3C6AF5}"/>
              </a:ext>
            </a:extLst>
          </p:cNvPr>
          <p:cNvSpPr/>
          <p:nvPr/>
        </p:nvSpPr>
        <p:spPr>
          <a:xfrm>
            <a:off x="6795084" y="1054815"/>
            <a:ext cx="5031452"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Two-thirds of rolling stock manufactured in Derby</a:t>
            </a:r>
          </a:p>
        </p:txBody>
      </p:sp>
      <p:sp>
        <p:nvSpPr>
          <p:cNvPr id="44" name="Rectangle 43">
            <a:extLst>
              <a:ext uri="{FF2B5EF4-FFF2-40B4-BE49-F238E27FC236}">
                <a16:creationId xmlns:a16="http://schemas.microsoft.com/office/drawing/2014/main" id="{26333210-27F4-450A-BD87-CC6E607E7B48}"/>
              </a:ext>
            </a:extLst>
          </p:cNvPr>
          <p:cNvSpPr/>
          <p:nvPr/>
        </p:nvSpPr>
        <p:spPr>
          <a:xfrm>
            <a:off x="6795084" y="1866040"/>
            <a:ext cx="5031452"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UK leader in manufacturing jobs and related grad skills</a:t>
            </a:r>
          </a:p>
        </p:txBody>
      </p:sp>
      <p:sp>
        <p:nvSpPr>
          <p:cNvPr id="45" name="Rectangle 44">
            <a:extLst>
              <a:ext uri="{FF2B5EF4-FFF2-40B4-BE49-F238E27FC236}">
                <a16:creationId xmlns:a16="http://schemas.microsoft.com/office/drawing/2014/main" id="{A2A99B76-9325-41C0-895E-0FDCC3D13CDC}"/>
              </a:ext>
            </a:extLst>
          </p:cNvPr>
          <p:cNvSpPr/>
          <p:nvPr/>
        </p:nvSpPr>
        <p:spPr>
          <a:xfrm>
            <a:off x="6795084" y="3986172"/>
            <a:ext cx="5031452"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World-class rail research at Rail Research Centre</a:t>
            </a:r>
          </a:p>
        </p:txBody>
      </p:sp>
      <p:sp>
        <p:nvSpPr>
          <p:cNvPr id="46" name="Rectangle 45">
            <a:extLst>
              <a:ext uri="{FF2B5EF4-FFF2-40B4-BE49-F238E27FC236}">
                <a16:creationId xmlns:a16="http://schemas.microsoft.com/office/drawing/2014/main" id="{B8501724-90C4-4939-9ACE-968D7C8C7B19}"/>
              </a:ext>
            </a:extLst>
          </p:cNvPr>
          <p:cNvSpPr/>
          <p:nvPr/>
        </p:nvSpPr>
        <p:spPr>
          <a:xfrm>
            <a:off x="6500588" y="511426"/>
            <a:ext cx="5314109" cy="492443"/>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Derby’s Blueprint:</a:t>
            </a:r>
          </a:p>
        </p:txBody>
      </p:sp>
      <p:sp>
        <p:nvSpPr>
          <p:cNvPr id="47" name="Oval 46">
            <a:extLst>
              <a:ext uri="{FF2B5EF4-FFF2-40B4-BE49-F238E27FC236}">
                <a16:creationId xmlns:a16="http://schemas.microsoft.com/office/drawing/2014/main" id="{12267079-ECD8-48F8-9694-0CEE944B209B}"/>
              </a:ext>
            </a:extLst>
          </p:cNvPr>
          <p:cNvSpPr/>
          <p:nvPr/>
        </p:nvSpPr>
        <p:spPr>
          <a:xfrm>
            <a:off x="6500588" y="1230812"/>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8" name="Oval 47">
            <a:extLst>
              <a:ext uri="{FF2B5EF4-FFF2-40B4-BE49-F238E27FC236}">
                <a16:creationId xmlns:a16="http://schemas.microsoft.com/office/drawing/2014/main" id="{D3BDB64D-D999-4BD4-B673-BEB6F68B1EA4}"/>
              </a:ext>
            </a:extLst>
          </p:cNvPr>
          <p:cNvSpPr/>
          <p:nvPr/>
        </p:nvSpPr>
        <p:spPr>
          <a:xfrm>
            <a:off x="6500588" y="2022293"/>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9" name="Oval 48">
            <a:extLst>
              <a:ext uri="{FF2B5EF4-FFF2-40B4-BE49-F238E27FC236}">
                <a16:creationId xmlns:a16="http://schemas.microsoft.com/office/drawing/2014/main" id="{F647303D-2205-4FC0-ABAA-C451497593B5}"/>
              </a:ext>
            </a:extLst>
          </p:cNvPr>
          <p:cNvSpPr/>
          <p:nvPr/>
        </p:nvSpPr>
        <p:spPr>
          <a:xfrm>
            <a:off x="6500588" y="4143430"/>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50" name="Rectangle 49">
            <a:extLst>
              <a:ext uri="{FF2B5EF4-FFF2-40B4-BE49-F238E27FC236}">
                <a16:creationId xmlns:a16="http://schemas.microsoft.com/office/drawing/2014/main" id="{4C49F0F7-214D-48C1-A495-A475E418DB04}"/>
              </a:ext>
            </a:extLst>
          </p:cNvPr>
          <p:cNvSpPr/>
          <p:nvPr/>
        </p:nvSpPr>
        <p:spPr>
          <a:xfrm>
            <a:off x="6418932" y="4905081"/>
            <a:ext cx="5407603" cy="1200329"/>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400" b="1" i="1">
                <a:latin typeface="Tw Cen MT" panose="020B0602020104020603" pitchFamily="34" charset="0"/>
                <a:ea typeface="Cambria" panose="02040503050406030204" pitchFamily="18" charset="0"/>
                <a:cs typeface="Arial" panose="020B0604020202020204" pitchFamily="34" charset="0"/>
              </a:rPr>
              <a:t>“One of the obvious strengths for Derby is innovation; already a very tech-oriented city and region.” </a:t>
            </a:r>
          </a:p>
        </p:txBody>
      </p:sp>
      <p:sp>
        <p:nvSpPr>
          <p:cNvPr id="51" name="Rectangle 50">
            <a:extLst>
              <a:ext uri="{FF2B5EF4-FFF2-40B4-BE49-F238E27FC236}">
                <a16:creationId xmlns:a16="http://schemas.microsoft.com/office/drawing/2014/main" id="{FAD19BAA-2B4D-4973-AB39-B6934AB130D2}"/>
              </a:ext>
            </a:extLst>
          </p:cNvPr>
          <p:cNvSpPr/>
          <p:nvPr/>
        </p:nvSpPr>
        <p:spPr>
          <a:xfrm>
            <a:off x="6418932" y="6192947"/>
            <a:ext cx="5407603"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EAST MIDLANDS RAILWAY</a:t>
            </a:r>
          </a:p>
        </p:txBody>
      </p:sp>
      <p:sp>
        <p:nvSpPr>
          <p:cNvPr id="23" name="Rectangle 22">
            <a:extLst>
              <a:ext uri="{FF2B5EF4-FFF2-40B4-BE49-F238E27FC236}">
                <a16:creationId xmlns:a16="http://schemas.microsoft.com/office/drawing/2014/main" id="{D8D59C34-FBAF-43BB-B4EB-B6DB2D50C735}"/>
              </a:ext>
            </a:extLst>
          </p:cNvPr>
          <p:cNvSpPr/>
          <p:nvPr/>
        </p:nvSpPr>
        <p:spPr>
          <a:xfrm>
            <a:off x="6783246" y="2738280"/>
            <a:ext cx="5031452" cy="1107996"/>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Local private sector in multi-modal transport with huge investments in data management and analytics regionally </a:t>
            </a:r>
          </a:p>
        </p:txBody>
      </p:sp>
      <p:sp>
        <p:nvSpPr>
          <p:cNvPr id="24" name="Oval 23">
            <a:extLst>
              <a:ext uri="{FF2B5EF4-FFF2-40B4-BE49-F238E27FC236}">
                <a16:creationId xmlns:a16="http://schemas.microsoft.com/office/drawing/2014/main" id="{0484169D-A29B-44E1-A925-7C8080851A48}"/>
              </a:ext>
            </a:extLst>
          </p:cNvPr>
          <p:cNvSpPr/>
          <p:nvPr/>
        </p:nvSpPr>
        <p:spPr>
          <a:xfrm>
            <a:off x="6488750" y="3063810"/>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9" name="Rectangle 28">
            <a:extLst>
              <a:ext uri="{FF2B5EF4-FFF2-40B4-BE49-F238E27FC236}">
                <a16:creationId xmlns:a16="http://schemas.microsoft.com/office/drawing/2014/main" id="{ED4DB375-7150-4406-AD59-BCB59EDE466A}"/>
              </a:ext>
            </a:extLst>
          </p:cNvPr>
          <p:cNvSpPr/>
          <p:nvPr/>
        </p:nvSpPr>
        <p:spPr>
          <a:xfrm>
            <a:off x="466454" y="3601451"/>
            <a:ext cx="5407603" cy="230832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400" b="1" i="1">
                <a:latin typeface="Tw Cen MT" panose="020B0602020104020603" pitchFamily="34" charset="0"/>
                <a:ea typeface="Cambria" panose="02040503050406030204" pitchFamily="18" charset="0"/>
                <a:cs typeface="Arial" panose="020B0604020202020204" pitchFamily="34" charset="0"/>
              </a:rPr>
              <a:t>“The private sector is well placed to use knowledge, experience and skills to identify new opportunities to improve passenger satisfaction, achieve cost efficiencies and offer new services and features that people want.“</a:t>
            </a:r>
          </a:p>
        </p:txBody>
      </p:sp>
      <p:sp>
        <p:nvSpPr>
          <p:cNvPr id="31" name="Rectangle 30">
            <a:extLst>
              <a:ext uri="{FF2B5EF4-FFF2-40B4-BE49-F238E27FC236}">
                <a16:creationId xmlns:a16="http://schemas.microsoft.com/office/drawing/2014/main" id="{6A7FA0B9-3B4D-4227-AE9C-7039587A0FB0}"/>
              </a:ext>
            </a:extLst>
          </p:cNvPr>
          <p:cNvSpPr/>
          <p:nvPr/>
        </p:nvSpPr>
        <p:spPr>
          <a:xfrm>
            <a:off x="466454" y="6168099"/>
            <a:ext cx="5407603"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WILLIAMS-SHAPPS PLAN FOR RAIL</a:t>
            </a:r>
          </a:p>
        </p:txBody>
      </p:sp>
    </p:spTree>
    <p:extLst>
      <p:ext uri="{BB962C8B-B14F-4D97-AF65-F5344CB8AC3E}">
        <p14:creationId xmlns:p14="http://schemas.microsoft.com/office/powerpoint/2010/main" val="1458578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3"/>
                                        </p:tgtEl>
                                      </p:cBhvr>
                                    </p:animEffect>
                                    <p:set>
                                      <p:cBhvr>
                                        <p:cTn id="15" dur="1" fill="hold">
                                          <p:stCondLst>
                                            <p:cond delay="499"/>
                                          </p:stCondLst>
                                        </p:cTn>
                                        <p:tgtEl>
                                          <p:spTgt spid="4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29"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D59C34-FBAF-43BB-B4EB-B6DB2D50C735}"/>
              </a:ext>
            </a:extLst>
          </p:cNvPr>
          <p:cNvSpPr/>
          <p:nvPr/>
        </p:nvSpPr>
        <p:spPr>
          <a:xfrm>
            <a:off x="604322" y="449871"/>
            <a:ext cx="5031452" cy="1107996"/>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Local private sector in multi-modal transport with huge investments in data management and analytics regionally </a:t>
            </a:r>
          </a:p>
        </p:txBody>
      </p:sp>
      <p:sp>
        <p:nvSpPr>
          <p:cNvPr id="24" name="Oval 23">
            <a:extLst>
              <a:ext uri="{FF2B5EF4-FFF2-40B4-BE49-F238E27FC236}">
                <a16:creationId xmlns:a16="http://schemas.microsoft.com/office/drawing/2014/main" id="{0484169D-A29B-44E1-A925-7C8080851A48}"/>
              </a:ext>
            </a:extLst>
          </p:cNvPr>
          <p:cNvSpPr/>
          <p:nvPr/>
        </p:nvSpPr>
        <p:spPr>
          <a:xfrm>
            <a:off x="309826" y="775401"/>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0" name="Rectangle 19">
            <a:extLst>
              <a:ext uri="{FF2B5EF4-FFF2-40B4-BE49-F238E27FC236}">
                <a16:creationId xmlns:a16="http://schemas.microsoft.com/office/drawing/2014/main" id="{C6C20F10-812A-468D-BC40-E7E42F5A9BA7}"/>
              </a:ext>
            </a:extLst>
          </p:cNvPr>
          <p:cNvSpPr/>
          <p:nvPr/>
        </p:nvSpPr>
        <p:spPr>
          <a:xfrm>
            <a:off x="1476875" y="2166193"/>
            <a:ext cx="8933863" cy="47705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Work Wallet – All in One Health and Safety Software (Derby)</a:t>
            </a:r>
          </a:p>
        </p:txBody>
      </p:sp>
      <p:sp>
        <p:nvSpPr>
          <p:cNvPr id="21" name="Oval 20">
            <a:extLst>
              <a:ext uri="{FF2B5EF4-FFF2-40B4-BE49-F238E27FC236}">
                <a16:creationId xmlns:a16="http://schemas.microsoft.com/office/drawing/2014/main" id="{4C567D29-CDB0-457B-8619-1B3EE1DC5C6A}"/>
              </a:ext>
            </a:extLst>
          </p:cNvPr>
          <p:cNvSpPr/>
          <p:nvPr/>
        </p:nvSpPr>
        <p:spPr>
          <a:xfrm>
            <a:off x="1106589" y="2171312"/>
            <a:ext cx="430636" cy="466814"/>
          </a:xfrm>
          <a:prstGeom prst="ellipse">
            <a:avLst/>
          </a:prstGeom>
          <a:solidFill>
            <a:schemeClr val="accent2">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2" name="Rectangle 21">
            <a:extLst>
              <a:ext uri="{FF2B5EF4-FFF2-40B4-BE49-F238E27FC236}">
                <a16:creationId xmlns:a16="http://schemas.microsoft.com/office/drawing/2014/main" id="{2BC395C6-2426-4134-955E-6AD9D702E979}"/>
              </a:ext>
            </a:extLst>
          </p:cNvPr>
          <p:cNvSpPr/>
          <p:nvPr/>
        </p:nvSpPr>
        <p:spPr>
          <a:xfrm>
            <a:off x="1476875" y="2951946"/>
            <a:ext cx="8933863" cy="47705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Balfour Beatty – digital innovation division based in Derby</a:t>
            </a:r>
          </a:p>
        </p:txBody>
      </p:sp>
      <p:sp>
        <p:nvSpPr>
          <p:cNvPr id="25" name="Oval 24">
            <a:extLst>
              <a:ext uri="{FF2B5EF4-FFF2-40B4-BE49-F238E27FC236}">
                <a16:creationId xmlns:a16="http://schemas.microsoft.com/office/drawing/2014/main" id="{D839CEE1-EB7F-477B-9F13-F5F8FECC6E53}"/>
              </a:ext>
            </a:extLst>
          </p:cNvPr>
          <p:cNvSpPr/>
          <p:nvPr/>
        </p:nvSpPr>
        <p:spPr>
          <a:xfrm>
            <a:off x="1106589" y="2957065"/>
            <a:ext cx="430636" cy="466814"/>
          </a:xfrm>
          <a:prstGeom prst="ellipse">
            <a:avLst/>
          </a:prstGeom>
          <a:solidFill>
            <a:schemeClr val="accent2">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6" name="Rectangle 25">
            <a:extLst>
              <a:ext uri="{FF2B5EF4-FFF2-40B4-BE49-F238E27FC236}">
                <a16:creationId xmlns:a16="http://schemas.microsoft.com/office/drawing/2014/main" id="{B3F14039-D0BD-451E-91FD-66696A64EAB4}"/>
              </a:ext>
            </a:extLst>
          </p:cNvPr>
          <p:cNvSpPr/>
          <p:nvPr/>
        </p:nvSpPr>
        <p:spPr>
          <a:xfrm>
            <a:off x="1476875" y="3675385"/>
            <a:ext cx="8933863" cy="86177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err="1">
                <a:latin typeface="Tw Cen MT" panose="020B0602020104020603" pitchFamily="34" charset="0"/>
                <a:ea typeface="Cambria" panose="02040503050406030204" pitchFamily="18" charset="0"/>
                <a:cs typeface="Arial" panose="020B0604020202020204" pitchFamily="34" charset="0"/>
              </a:rPr>
              <a:t>CoMech</a:t>
            </a:r>
            <a:r>
              <a:rPr lang="en-GB" sz="2500" b="1">
                <a:latin typeface="Tw Cen MT" panose="020B0602020104020603" pitchFamily="34" charset="0"/>
                <a:ea typeface="Cambria" panose="02040503050406030204" pitchFamily="18" charset="0"/>
                <a:cs typeface="Arial" panose="020B0604020202020204" pitchFamily="34" charset="0"/>
              </a:rPr>
              <a:t> - specialist in calibration, design, manufacture, and supply of critical safety equipment with a data element (Derby)</a:t>
            </a:r>
          </a:p>
        </p:txBody>
      </p:sp>
      <p:sp>
        <p:nvSpPr>
          <p:cNvPr id="27" name="Oval 26">
            <a:extLst>
              <a:ext uri="{FF2B5EF4-FFF2-40B4-BE49-F238E27FC236}">
                <a16:creationId xmlns:a16="http://schemas.microsoft.com/office/drawing/2014/main" id="{E15764E7-78E3-491A-B8FB-C897A772671C}"/>
              </a:ext>
            </a:extLst>
          </p:cNvPr>
          <p:cNvSpPr/>
          <p:nvPr/>
        </p:nvSpPr>
        <p:spPr>
          <a:xfrm>
            <a:off x="1106589" y="3872864"/>
            <a:ext cx="430636" cy="466814"/>
          </a:xfrm>
          <a:prstGeom prst="ellipse">
            <a:avLst/>
          </a:prstGeom>
          <a:solidFill>
            <a:schemeClr val="accent2">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8" name="Rectangle 27">
            <a:extLst>
              <a:ext uri="{FF2B5EF4-FFF2-40B4-BE49-F238E27FC236}">
                <a16:creationId xmlns:a16="http://schemas.microsoft.com/office/drawing/2014/main" id="{D102FDA7-7960-4654-A40E-248CCB8DF74E}"/>
              </a:ext>
            </a:extLst>
          </p:cNvPr>
          <p:cNvSpPr/>
          <p:nvPr/>
        </p:nvSpPr>
        <p:spPr>
          <a:xfrm>
            <a:off x="1476875" y="4808710"/>
            <a:ext cx="8933863" cy="47705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Resonate – traffic and transport management data (Derby) </a:t>
            </a:r>
          </a:p>
        </p:txBody>
      </p:sp>
      <p:sp>
        <p:nvSpPr>
          <p:cNvPr id="30" name="Oval 29">
            <a:extLst>
              <a:ext uri="{FF2B5EF4-FFF2-40B4-BE49-F238E27FC236}">
                <a16:creationId xmlns:a16="http://schemas.microsoft.com/office/drawing/2014/main" id="{62A40464-ED06-4FBE-B7DF-7769FFFB0357}"/>
              </a:ext>
            </a:extLst>
          </p:cNvPr>
          <p:cNvSpPr/>
          <p:nvPr/>
        </p:nvSpPr>
        <p:spPr>
          <a:xfrm>
            <a:off x="1106589" y="4813829"/>
            <a:ext cx="430636" cy="466814"/>
          </a:xfrm>
          <a:prstGeom prst="ellipse">
            <a:avLst/>
          </a:prstGeom>
          <a:solidFill>
            <a:schemeClr val="accent2">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32" name="Rectangle 31">
            <a:extLst>
              <a:ext uri="{FF2B5EF4-FFF2-40B4-BE49-F238E27FC236}">
                <a16:creationId xmlns:a16="http://schemas.microsoft.com/office/drawing/2014/main" id="{53E74C3F-C3AC-4442-B9A1-0F169CB6E18E}"/>
              </a:ext>
            </a:extLst>
          </p:cNvPr>
          <p:cNvSpPr/>
          <p:nvPr/>
        </p:nvSpPr>
        <p:spPr>
          <a:xfrm>
            <a:off x="1476875" y="5572053"/>
            <a:ext cx="8933863" cy="47705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MRX Technologies – Siemens technology division in Derby</a:t>
            </a:r>
          </a:p>
        </p:txBody>
      </p:sp>
      <p:sp>
        <p:nvSpPr>
          <p:cNvPr id="33" name="Oval 32">
            <a:extLst>
              <a:ext uri="{FF2B5EF4-FFF2-40B4-BE49-F238E27FC236}">
                <a16:creationId xmlns:a16="http://schemas.microsoft.com/office/drawing/2014/main" id="{C69983EC-0A76-4BC1-A2B9-F3B02CF378BF}"/>
              </a:ext>
            </a:extLst>
          </p:cNvPr>
          <p:cNvSpPr/>
          <p:nvPr/>
        </p:nvSpPr>
        <p:spPr>
          <a:xfrm>
            <a:off x="1106589" y="5577172"/>
            <a:ext cx="430636" cy="466814"/>
          </a:xfrm>
          <a:prstGeom prst="ellipse">
            <a:avLst/>
          </a:prstGeom>
          <a:solidFill>
            <a:schemeClr val="accent2">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9341933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titlemap" descr="Wooden UK map outline shapes and blanks, cut out from 2mm MDF – Emmc craft  Shapes">
            <a:extLst>
              <a:ext uri="{FF2B5EF4-FFF2-40B4-BE49-F238E27FC236}">
                <a16:creationId xmlns:a16="http://schemas.microsoft.com/office/drawing/2014/main" id="{49C28DC4-6464-4835-81CE-6ACF853FEC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21170261">
            <a:off x="-586823" y="-800443"/>
            <a:ext cx="13358756" cy="8466630"/>
          </a:xfrm>
          <a:prstGeom prst="rect">
            <a:avLst/>
          </a:prstGeom>
          <a:noFill/>
          <a:extLst>
            <a:ext uri="{909E8E84-426E-40DD-AFC4-6F175D3DCCD1}">
              <a14:hiddenFill xmlns:a14="http://schemas.microsoft.com/office/drawing/2010/main">
                <a:solidFill>
                  <a:srgbClr val="FFFFFF"/>
                </a:solidFill>
              </a14:hiddenFill>
            </a:ext>
          </a:extLst>
        </p:spPr>
      </p:pic>
      <p:sp>
        <p:nvSpPr>
          <p:cNvPr id="6" name="!!Rail">
            <a:hlinkClick r:id="rId3" action="ppaction://hlinksldjump"/>
            <a:extLst>
              <a:ext uri="{FF2B5EF4-FFF2-40B4-BE49-F238E27FC236}">
                <a16:creationId xmlns:a16="http://schemas.microsoft.com/office/drawing/2014/main" id="{99545CC6-FBE9-4CB5-A129-24425D0F794B}"/>
              </a:ext>
            </a:extLst>
          </p:cNvPr>
          <p:cNvSpPr/>
          <p:nvPr/>
        </p:nvSpPr>
        <p:spPr>
          <a:xfrm>
            <a:off x="7561368" y="3730940"/>
            <a:ext cx="3827364" cy="86497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a:latin typeface="Impact" panose="020B0806030902050204" pitchFamily="34" charset="0"/>
                <a:ea typeface="Cambria" panose="02040503050406030204" pitchFamily="18" charset="0"/>
                <a:cs typeface="Arial" panose="020B0604020202020204" pitchFamily="34" charset="0"/>
              </a:rPr>
              <a:t>UK Rail Reset</a:t>
            </a:r>
          </a:p>
        </p:txBody>
      </p:sp>
      <p:sp>
        <p:nvSpPr>
          <p:cNvPr id="8" name="!!Rail3">
            <a:extLst>
              <a:ext uri="{FF2B5EF4-FFF2-40B4-BE49-F238E27FC236}">
                <a16:creationId xmlns:a16="http://schemas.microsoft.com/office/drawing/2014/main" id="{7DCAA1D2-2D31-48B5-95DE-5BE99FACBE51}"/>
              </a:ext>
            </a:extLst>
          </p:cNvPr>
          <p:cNvSpPr/>
          <p:nvPr/>
        </p:nvSpPr>
        <p:spPr>
          <a:xfrm>
            <a:off x="6921067" y="3730940"/>
            <a:ext cx="769837" cy="834513"/>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Impact" panose="020B0806030902050204" pitchFamily="34" charset="0"/>
                <a:ea typeface="+mn-ea"/>
                <a:cs typeface="Arial" panose="020B0604020202020204" pitchFamily="34" charset="0"/>
              </a:rPr>
              <a:t>3</a:t>
            </a:r>
          </a:p>
        </p:txBody>
      </p:sp>
      <p:sp>
        <p:nvSpPr>
          <p:cNvPr id="7" name="!!LU">
            <a:hlinkClick r:id="rId4" action="ppaction://hlinksldjump"/>
            <a:extLst>
              <a:ext uri="{FF2B5EF4-FFF2-40B4-BE49-F238E27FC236}">
                <a16:creationId xmlns:a16="http://schemas.microsoft.com/office/drawing/2014/main" id="{359A276B-8F41-45EC-BC09-31A77657D7EE}"/>
              </a:ext>
            </a:extLst>
          </p:cNvPr>
          <p:cNvSpPr/>
          <p:nvPr/>
        </p:nvSpPr>
        <p:spPr>
          <a:xfrm>
            <a:off x="1088841" y="4083549"/>
            <a:ext cx="2879695" cy="889213"/>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Impact" panose="020B0806030902050204" pitchFamily="34" charset="0"/>
                <a:ea typeface="Cambria" panose="02040503050406030204" pitchFamily="18" charset="0"/>
                <a:cs typeface="Arial" panose="020B0604020202020204" pitchFamily="34" charset="0"/>
              </a:rPr>
              <a:t>Levelling Up</a:t>
            </a:r>
          </a:p>
        </p:txBody>
      </p:sp>
      <p:sp>
        <p:nvSpPr>
          <p:cNvPr id="9" name="!!LU1">
            <a:extLst>
              <a:ext uri="{FF2B5EF4-FFF2-40B4-BE49-F238E27FC236}">
                <a16:creationId xmlns:a16="http://schemas.microsoft.com/office/drawing/2014/main" id="{5B1A2530-E11D-4C53-926A-588F7EEA686F}"/>
              </a:ext>
            </a:extLst>
          </p:cNvPr>
          <p:cNvSpPr/>
          <p:nvPr/>
        </p:nvSpPr>
        <p:spPr>
          <a:xfrm>
            <a:off x="3726260" y="4120847"/>
            <a:ext cx="769837" cy="834513"/>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Impact" panose="020B0806030902050204" pitchFamily="34" charset="0"/>
                <a:ea typeface="+mn-ea"/>
                <a:cs typeface="Arial" panose="020B0604020202020204" pitchFamily="34" charset="0"/>
              </a:rPr>
              <a:t>1</a:t>
            </a:r>
          </a:p>
        </p:txBody>
      </p:sp>
      <p:sp>
        <p:nvSpPr>
          <p:cNvPr id="10" name="!!Derby">
            <a:hlinkClick r:id="rId5" action="ppaction://hlinksldjump"/>
            <a:extLst>
              <a:ext uri="{FF2B5EF4-FFF2-40B4-BE49-F238E27FC236}">
                <a16:creationId xmlns:a16="http://schemas.microsoft.com/office/drawing/2014/main" id="{49B683D2-6F48-4835-BD28-4A54170CD23F}"/>
              </a:ext>
            </a:extLst>
          </p:cNvPr>
          <p:cNvSpPr/>
          <p:nvPr/>
        </p:nvSpPr>
        <p:spPr>
          <a:xfrm>
            <a:off x="6505754" y="1475662"/>
            <a:ext cx="5497560" cy="744444"/>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a:latin typeface="Impact" panose="020B0806030902050204" pitchFamily="34" charset="0"/>
                <a:ea typeface="Cambria" panose="02040503050406030204" pitchFamily="18" charset="0"/>
                <a:cs typeface="Arial" panose="020B0604020202020204" pitchFamily="34" charset="0"/>
              </a:rPr>
              <a:t>Derby: Igniting the Midlands Engine</a:t>
            </a:r>
          </a:p>
        </p:txBody>
      </p:sp>
      <p:sp>
        <p:nvSpPr>
          <p:cNvPr id="11" name="!!Derby2">
            <a:extLst>
              <a:ext uri="{FF2B5EF4-FFF2-40B4-BE49-F238E27FC236}">
                <a16:creationId xmlns:a16="http://schemas.microsoft.com/office/drawing/2014/main" id="{AD8DB958-BC8F-4653-A0BC-85F2AC43299D}"/>
              </a:ext>
            </a:extLst>
          </p:cNvPr>
          <p:cNvSpPr/>
          <p:nvPr/>
        </p:nvSpPr>
        <p:spPr>
          <a:xfrm>
            <a:off x="5868102" y="1405536"/>
            <a:ext cx="769837" cy="834513"/>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Impact" panose="020B0806030902050204" pitchFamily="34" charset="0"/>
                <a:ea typeface="+mn-ea"/>
                <a:cs typeface="Arial" panose="020B0604020202020204" pitchFamily="34" charset="0"/>
              </a:rPr>
              <a:t>2</a:t>
            </a:r>
          </a:p>
        </p:txBody>
      </p:sp>
      <p:cxnSp>
        <p:nvCxnSpPr>
          <p:cNvPr id="3" name="Straight Arrow Connector 2">
            <a:extLst>
              <a:ext uri="{FF2B5EF4-FFF2-40B4-BE49-F238E27FC236}">
                <a16:creationId xmlns:a16="http://schemas.microsoft.com/office/drawing/2014/main" id="{94DB9BBA-9895-4E32-89D1-258D2EE4FFD7}"/>
              </a:ext>
            </a:extLst>
          </p:cNvPr>
          <p:cNvCxnSpPr>
            <a:stCxn id="8" idx="3"/>
          </p:cNvCxnSpPr>
          <p:nvPr/>
        </p:nvCxnSpPr>
        <p:spPr>
          <a:xfrm flipH="1">
            <a:off x="6806850" y="4443241"/>
            <a:ext cx="226957" cy="249135"/>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7571FFA-5E15-487F-87AE-C5800434F33B}"/>
              </a:ext>
            </a:extLst>
          </p:cNvPr>
          <p:cNvCxnSpPr>
            <a:cxnSpLocks/>
            <a:stCxn id="11" idx="3"/>
          </p:cNvCxnSpPr>
          <p:nvPr/>
        </p:nvCxnSpPr>
        <p:spPr>
          <a:xfrm flipH="1">
            <a:off x="5567811" y="2117838"/>
            <a:ext cx="413031" cy="1613102"/>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p:txBody>
          <a:bodyPr>
            <a:normAutofit fontScale="90000"/>
          </a:bodyPr>
          <a:lstStyle/>
          <a:p>
            <a:r>
              <a:rPr lang="en-GB" sz="2800" b="0">
                <a:latin typeface="Impact" panose="020B0806030902050204" pitchFamily="34" charset="0"/>
              </a:rPr>
              <a:t>THE AGENDAS ON A MAP</a:t>
            </a:r>
            <a:endParaRPr lang="en-GB"/>
          </a:p>
        </p:txBody>
      </p:sp>
      <p:cxnSp>
        <p:nvCxnSpPr>
          <p:cNvPr id="14" name="Straight Arrow Connector 13">
            <a:extLst>
              <a:ext uri="{FF2B5EF4-FFF2-40B4-BE49-F238E27FC236}">
                <a16:creationId xmlns:a16="http://schemas.microsoft.com/office/drawing/2014/main" id="{F7771A0A-C00E-4AB0-9372-3BA67207B5CE}"/>
              </a:ext>
            </a:extLst>
          </p:cNvPr>
          <p:cNvCxnSpPr>
            <a:cxnSpLocks/>
            <a:stCxn id="9" idx="6"/>
          </p:cNvCxnSpPr>
          <p:nvPr/>
        </p:nvCxnSpPr>
        <p:spPr>
          <a:xfrm>
            <a:off x="4496097" y="4538104"/>
            <a:ext cx="2174524" cy="647523"/>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8686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D9977E6-A378-4E03-8FAB-BC8273627F64}"/>
              </a:ext>
            </a:extLst>
          </p:cNvPr>
          <p:cNvGrpSpPr/>
          <p:nvPr/>
        </p:nvGrpSpPr>
        <p:grpSpPr>
          <a:xfrm>
            <a:off x="594451" y="1533090"/>
            <a:ext cx="1398558" cy="1463893"/>
            <a:chOff x="4302177" y="5600264"/>
            <a:chExt cx="988002" cy="1034158"/>
          </a:xfrm>
        </p:grpSpPr>
        <p:sp>
          <p:nvSpPr>
            <p:cNvPr id="27" name="Oval 26">
              <a:extLst>
                <a:ext uri="{FF2B5EF4-FFF2-40B4-BE49-F238E27FC236}">
                  <a16:creationId xmlns:a16="http://schemas.microsoft.com/office/drawing/2014/main" id="{9F1DF2B9-2FEB-4840-8FCF-115A66396650}"/>
                </a:ext>
              </a:extLst>
            </p:cNvPr>
            <p:cNvSpPr/>
            <p:nvPr/>
          </p:nvSpPr>
          <p:spPr>
            <a:xfrm>
              <a:off x="4302177" y="5600264"/>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29" name="Picture 28" descr="Icon&#10;&#10;Description automatically generated">
              <a:extLst>
                <a:ext uri="{FF2B5EF4-FFF2-40B4-BE49-F238E27FC236}">
                  <a16:creationId xmlns:a16="http://schemas.microsoft.com/office/drawing/2014/main" id="{11DC1180-8755-4B98-9B88-6E1C33601F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6422" y="5716958"/>
              <a:ext cx="739512" cy="739512"/>
            </a:xfrm>
            <a:prstGeom prst="rect">
              <a:avLst/>
            </a:prstGeom>
          </p:spPr>
        </p:pic>
      </p:grpSp>
      <p:sp>
        <p:nvSpPr>
          <p:cNvPr id="18" name="Rectangle 17">
            <a:extLst>
              <a:ext uri="{FF2B5EF4-FFF2-40B4-BE49-F238E27FC236}">
                <a16:creationId xmlns:a16="http://schemas.microsoft.com/office/drawing/2014/main" id="{EF96CF42-B761-4F93-A131-AD0A91E3486B}"/>
              </a:ext>
            </a:extLst>
          </p:cNvPr>
          <p:cNvSpPr/>
          <p:nvPr/>
        </p:nvSpPr>
        <p:spPr>
          <a:xfrm>
            <a:off x="559948" y="465260"/>
            <a:ext cx="5314109" cy="954107"/>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800" b="1">
                <a:latin typeface="Tw Cen MT" panose="020B0602020104020603" pitchFamily="34" charset="0"/>
                <a:ea typeface="Cambria" panose="02040503050406030204" pitchFamily="18" charset="0"/>
                <a:cs typeface="Arial" panose="020B0604020202020204" pitchFamily="34" charset="0"/>
              </a:rPr>
              <a:t>Innovation and re-orienting towards net-zero-carbon</a:t>
            </a:r>
          </a:p>
        </p:txBody>
      </p:sp>
      <p:sp>
        <p:nvSpPr>
          <p:cNvPr id="19" name="Oval 18">
            <a:extLst>
              <a:ext uri="{FF2B5EF4-FFF2-40B4-BE49-F238E27FC236}">
                <a16:creationId xmlns:a16="http://schemas.microsoft.com/office/drawing/2014/main" id="{F1A76FB9-D263-451A-937A-D5B22D9D0F61}"/>
              </a:ext>
            </a:extLst>
          </p:cNvPr>
          <p:cNvSpPr/>
          <p:nvPr/>
        </p:nvSpPr>
        <p:spPr>
          <a:xfrm>
            <a:off x="262974" y="708905"/>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28" name="Rectangle 27">
            <a:extLst>
              <a:ext uri="{FF2B5EF4-FFF2-40B4-BE49-F238E27FC236}">
                <a16:creationId xmlns:a16="http://schemas.microsoft.com/office/drawing/2014/main" id="{D5110442-D7BB-4F65-BCD7-319BDC1ECC69}"/>
              </a:ext>
            </a:extLst>
          </p:cNvPr>
          <p:cNvSpPr/>
          <p:nvPr/>
        </p:nvSpPr>
        <p:spPr>
          <a:xfrm>
            <a:off x="995320" y="4044824"/>
            <a:ext cx="4890575" cy="830997"/>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Reduction of all transport carbon emissions</a:t>
            </a:r>
          </a:p>
        </p:txBody>
      </p:sp>
      <p:sp>
        <p:nvSpPr>
          <p:cNvPr id="32" name="Rectangle 31">
            <a:extLst>
              <a:ext uri="{FF2B5EF4-FFF2-40B4-BE49-F238E27FC236}">
                <a16:creationId xmlns:a16="http://schemas.microsoft.com/office/drawing/2014/main" id="{5EF874EF-8B8C-42F1-A136-2030671822B7}"/>
              </a:ext>
            </a:extLst>
          </p:cNvPr>
          <p:cNvSpPr/>
          <p:nvPr/>
        </p:nvSpPr>
        <p:spPr>
          <a:xfrm>
            <a:off x="995320" y="4997345"/>
            <a:ext cx="4890575" cy="830997"/>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Alternative solutions where electrification impossible</a:t>
            </a:r>
          </a:p>
        </p:txBody>
      </p:sp>
      <p:sp>
        <p:nvSpPr>
          <p:cNvPr id="38" name="Rectangle 37">
            <a:extLst>
              <a:ext uri="{FF2B5EF4-FFF2-40B4-BE49-F238E27FC236}">
                <a16:creationId xmlns:a16="http://schemas.microsoft.com/office/drawing/2014/main" id="{646DF1F3-B9C6-4F5B-A79A-B474F28E853A}"/>
              </a:ext>
            </a:extLst>
          </p:cNvPr>
          <p:cNvSpPr/>
          <p:nvPr/>
        </p:nvSpPr>
        <p:spPr>
          <a:xfrm>
            <a:off x="559948" y="3382261"/>
            <a:ext cx="5314109" cy="492443"/>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Government Ambition:</a:t>
            </a:r>
          </a:p>
        </p:txBody>
      </p:sp>
      <p:sp>
        <p:nvSpPr>
          <p:cNvPr id="40" name="Oval 39">
            <a:extLst>
              <a:ext uri="{FF2B5EF4-FFF2-40B4-BE49-F238E27FC236}">
                <a16:creationId xmlns:a16="http://schemas.microsoft.com/office/drawing/2014/main" id="{2EDA8B08-A241-4C9E-B86C-88DC6A8C9691}"/>
              </a:ext>
            </a:extLst>
          </p:cNvPr>
          <p:cNvSpPr/>
          <p:nvPr/>
        </p:nvSpPr>
        <p:spPr>
          <a:xfrm>
            <a:off x="620339" y="4226915"/>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2" name="Oval 41">
            <a:extLst>
              <a:ext uri="{FF2B5EF4-FFF2-40B4-BE49-F238E27FC236}">
                <a16:creationId xmlns:a16="http://schemas.microsoft.com/office/drawing/2014/main" id="{EE671195-8165-4EA5-9C78-63A014D47915}"/>
              </a:ext>
            </a:extLst>
          </p:cNvPr>
          <p:cNvSpPr/>
          <p:nvPr/>
        </p:nvSpPr>
        <p:spPr>
          <a:xfrm>
            <a:off x="620339" y="5185383"/>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3" name="Rectangle 42">
            <a:extLst>
              <a:ext uri="{FF2B5EF4-FFF2-40B4-BE49-F238E27FC236}">
                <a16:creationId xmlns:a16="http://schemas.microsoft.com/office/drawing/2014/main" id="{DDD1C037-78B5-4FE6-BA2E-9852AE3C6AF5}"/>
              </a:ext>
            </a:extLst>
          </p:cNvPr>
          <p:cNvSpPr/>
          <p:nvPr/>
        </p:nvSpPr>
        <p:spPr>
          <a:xfrm>
            <a:off x="7198166" y="1087324"/>
            <a:ext cx="4616531" cy="1107996"/>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Cluster of companies with research into net-zero (e.g. Toyota TDREAM &amp; Rolls Royce Small Modular Reactors)</a:t>
            </a:r>
          </a:p>
        </p:txBody>
      </p:sp>
      <p:sp>
        <p:nvSpPr>
          <p:cNvPr id="44" name="Rectangle 43">
            <a:extLst>
              <a:ext uri="{FF2B5EF4-FFF2-40B4-BE49-F238E27FC236}">
                <a16:creationId xmlns:a16="http://schemas.microsoft.com/office/drawing/2014/main" id="{26333210-27F4-450A-BD87-CC6E607E7B48}"/>
              </a:ext>
            </a:extLst>
          </p:cNvPr>
          <p:cNvSpPr/>
          <p:nvPr/>
        </p:nvSpPr>
        <p:spPr>
          <a:xfrm>
            <a:off x="7210004" y="2305998"/>
            <a:ext cx="4616531"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Universities demonstrator on net-zero ambition in rail fuel</a:t>
            </a:r>
          </a:p>
        </p:txBody>
      </p:sp>
      <p:sp>
        <p:nvSpPr>
          <p:cNvPr id="45" name="Rectangle 44">
            <a:extLst>
              <a:ext uri="{FF2B5EF4-FFF2-40B4-BE49-F238E27FC236}">
                <a16:creationId xmlns:a16="http://schemas.microsoft.com/office/drawing/2014/main" id="{A2A99B76-9325-41C0-895E-0FDCC3D13CDC}"/>
              </a:ext>
            </a:extLst>
          </p:cNvPr>
          <p:cNvSpPr/>
          <p:nvPr/>
        </p:nvSpPr>
        <p:spPr>
          <a:xfrm>
            <a:off x="7210004" y="3167024"/>
            <a:ext cx="4616531" cy="769441"/>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Local leader in data and analytics innovation</a:t>
            </a:r>
          </a:p>
        </p:txBody>
      </p:sp>
      <p:sp>
        <p:nvSpPr>
          <p:cNvPr id="46" name="Rectangle 45">
            <a:extLst>
              <a:ext uri="{FF2B5EF4-FFF2-40B4-BE49-F238E27FC236}">
                <a16:creationId xmlns:a16="http://schemas.microsoft.com/office/drawing/2014/main" id="{B8501724-90C4-4939-9ACE-968D7C8C7B19}"/>
              </a:ext>
            </a:extLst>
          </p:cNvPr>
          <p:cNvSpPr/>
          <p:nvPr/>
        </p:nvSpPr>
        <p:spPr>
          <a:xfrm>
            <a:off x="6500588" y="511426"/>
            <a:ext cx="5314109" cy="492443"/>
          </a:xfrm>
          <a:prstGeom prst="rect">
            <a:avLst/>
          </a:prstGeom>
          <a:solidFill>
            <a:srgbClr val="C7951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600" b="1">
                <a:latin typeface="Tw Cen MT" panose="020B0602020104020603" pitchFamily="34" charset="0"/>
                <a:ea typeface="Cambria" panose="02040503050406030204" pitchFamily="18" charset="0"/>
                <a:cs typeface="Arial" panose="020B0604020202020204" pitchFamily="34" charset="0"/>
              </a:rPr>
              <a:t>Derby’s Blueprint:</a:t>
            </a:r>
          </a:p>
        </p:txBody>
      </p:sp>
      <p:sp>
        <p:nvSpPr>
          <p:cNvPr id="47" name="Oval 46">
            <a:extLst>
              <a:ext uri="{FF2B5EF4-FFF2-40B4-BE49-F238E27FC236}">
                <a16:creationId xmlns:a16="http://schemas.microsoft.com/office/drawing/2014/main" id="{12267079-ECD8-48F8-9694-0CEE944B209B}"/>
              </a:ext>
            </a:extLst>
          </p:cNvPr>
          <p:cNvSpPr/>
          <p:nvPr/>
        </p:nvSpPr>
        <p:spPr>
          <a:xfrm>
            <a:off x="6827880" y="1407914"/>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8" name="Oval 47">
            <a:extLst>
              <a:ext uri="{FF2B5EF4-FFF2-40B4-BE49-F238E27FC236}">
                <a16:creationId xmlns:a16="http://schemas.microsoft.com/office/drawing/2014/main" id="{D3BDB64D-D999-4BD4-B673-BEB6F68B1EA4}"/>
              </a:ext>
            </a:extLst>
          </p:cNvPr>
          <p:cNvSpPr/>
          <p:nvPr/>
        </p:nvSpPr>
        <p:spPr>
          <a:xfrm>
            <a:off x="6839718" y="2462253"/>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49" name="Oval 48">
            <a:extLst>
              <a:ext uri="{FF2B5EF4-FFF2-40B4-BE49-F238E27FC236}">
                <a16:creationId xmlns:a16="http://schemas.microsoft.com/office/drawing/2014/main" id="{F647303D-2205-4FC0-ABAA-C451497593B5}"/>
              </a:ext>
            </a:extLst>
          </p:cNvPr>
          <p:cNvSpPr/>
          <p:nvPr/>
        </p:nvSpPr>
        <p:spPr>
          <a:xfrm>
            <a:off x="6839718" y="3324282"/>
            <a:ext cx="430636" cy="466814"/>
          </a:xfrm>
          <a:prstGeom prst="ellipse">
            <a:avLst/>
          </a:prstGeom>
          <a:solidFill>
            <a:srgbClr val="C7951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50" name="Rectangle 49">
            <a:extLst>
              <a:ext uri="{FF2B5EF4-FFF2-40B4-BE49-F238E27FC236}">
                <a16:creationId xmlns:a16="http://schemas.microsoft.com/office/drawing/2014/main" id="{4C49F0F7-214D-48C1-A495-A475E418DB04}"/>
              </a:ext>
            </a:extLst>
          </p:cNvPr>
          <p:cNvSpPr/>
          <p:nvPr/>
        </p:nvSpPr>
        <p:spPr>
          <a:xfrm>
            <a:off x="6190408" y="4166349"/>
            <a:ext cx="5636128" cy="169277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600" b="1" i="1">
                <a:latin typeface="Tw Cen MT" panose="020B0602020104020603" pitchFamily="34" charset="0"/>
                <a:ea typeface="Cambria" panose="02040503050406030204" pitchFamily="18" charset="0"/>
                <a:cs typeface="Arial" panose="020B0604020202020204" pitchFamily="34" charset="0"/>
              </a:rPr>
              <a:t>“Derby’s great strength is its collaboration with ALL businesses, from manufacturing to technology. Derby could become the UK’s first smart region.” </a:t>
            </a:r>
          </a:p>
        </p:txBody>
      </p:sp>
      <p:sp>
        <p:nvSpPr>
          <p:cNvPr id="51" name="Rectangle 50">
            <a:extLst>
              <a:ext uri="{FF2B5EF4-FFF2-40B4-BE49-F238E27FC236}">
                <a16:creationId xmlns:a16="http://schemas.microsoft.com/office/drawing/2014/main" id="{FAD19BAA-2B4D-4973-AB39-B6934AB130D2}"/>
              </a:ext>
            </a:extLst>
          </p:cNvPr>
          <p:cNvSpPr/>
          <p:nvPr/>
        </p:nvSpPr>
        <p:spPr>
          <a:xfrm>
            <a:off x="6190408" y="5970388"/>
            <a:ext cx="5636128"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MIDLANDS ENGINE</a:t>
            </a:r>
          </a:p>
        </p:txBody>
      </p:sp>
      <p:sp>
        <p:nvSpPr>
          <p:cNvPr id="21" name="Rectangle 20">
            <a:extLst>
              <a:ext uri="{FF2B5EF4-FFF2-40B4-BE49-F238E27FC236}">
                <a16:creationId xmlns:a16="http://schemas.microsoft.com/office/drawing/2014/main" id="{B753DC95-9383-49D9-9273-98D5C8E4C468}"/>
              </a:ext>
            </a:extLst>
          </p:cNvPr>
          <p:cNvSpPr/>
          <p:nvPr/>
        </p:nvSpPr>
        <p:spPr>
          <a:xfrm>
            <a:off x="995320" y="5903972"/>
            <a:ext cx="4890575" cy="830997"/>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Resolve fuel supply challenges e.g. in hydrogen</a:t>
            </a:r>
          </a:p>
        </p:txBody>
      </p:sp>
      <p:sp>
        <p:nvSpPr>
          <p:cNvPr id="22" name="Oval 21">
            <a:extLst>
              <a:ext uri="{FF2B5EF4-FFF2-40B4-BE49-F238E27FC236}">
                <a16:creationId xmlns:a16="http://schemas.microsoft.com/office/drawing/2014/main" id="{BBA85A7C-ED17-42B0-8A34-B97D70F232E1}"/>
              </a:ext>
            </a:extLst>
          </p:cNvPr>
          <p:cNvSpPr/>
          <p:nvPr/>
        </p:nvSpPr>
        <p:spPr>
          <a:xfrm>
            <a:off x="620339" y="6092010"/>
            <a:ext cx="430636" cy="466814"/>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3" name="Rectangle 22">
            <a:extLst>
              <a:ext uri="{FF2B5EF4-FFF2-40B4-BE49-F238E27FC236}">
                <a16:creationId xmlns:a16="http://schemas.microsoft.com/office/drawing/2014/main" id="{F322F536-B949-4467-B6A0-13C0EE0679B4}"/>
              </a:ext>
            </a:extLst>
          </p:cNvPr>
          <p:cNvSpPr/>
          <p:nvPr/>
        </p:nvSpPr>
        <p:spPr>
          <a:xfrm>
            <a:off x="6190408" y="4166349"/>
            <a:ext cx="5636128" cy="169277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44000" rIns="144000" rtlCol="0" anchor="ctr">
            <a:spAutoFit/>
          </a:bodyPr>
          <a:lstStyle/>
          <a:p>
            <a:r>
              <a:rPr lang="en-GB" sz="2600" b="1" i="1">
                <a:latin typeface="Tw Cen MT" panose="020B0602020104020603" pitchFamily="34" charset="0"/>
                <a:ea typeface="Cambria" panose="02040503050406030204" pitchFamily="18" charset="0"/>
                <a:cs typeface="Arial" panose="020B0604020202020204" pitchFamily="34" charset="0"/>
              </a:rPr>
              <a:t>“[Our] collaborative agreement is unique in UK and globally… It builds on Derby having an imaginative approach... Derby has a reputation for being innovative.”</a:t>
            </a:r>
          </a:p>
        </p:txBody>
      </p:sp>
      <p:sp>
        <p:nvSpPr>
          <p:cNvPr id="24" name="Rectangle 23">
            <a:extLst>
              <a:ext uri="{FF2B5EF4-FFF2-40B4-BE49-F238E27FC236}">
                <a16:creationId xmlns:a16="http://schemas.microsoft.com/office/drawing/2014/main" id="{96A54AAB-729C-42A8-936C-5DAA7EE41E53}"/>
              </a:ext>
            </a:extLst>
          </p:cNvPr>
          <p:cNvSpPr/>
          <p:nvPr/>
        </p:nvSpPr>
        <p:spPr>
          <a:xfrm>
            <a:off x="6190408" y="5970388"/>
            <a:ext cx="5636128" cy="49244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Ins="252000" rtlCol="0" anchor="ctr">
            <a:spAutoFit/>
          </a:bodyPr>
          <a:lstStyle/>
          <a:p>
            <a:pPr algn="r"/>
            <a:r>
              <a:rPr lang="en-GB" sz="2600" b="1">
                <a:latin typeface="Tw Cen MT" panose="020B0602020104020603" pitchFamily="34" charset="0"/>
                <a:ea typeface="Cambria" panose="02040503050406030204" pitchFamily="18" charset="0"/>
                <a:cs typeface="Arial" panose="020B0604020202020204" pitchFamily="34" charset="0"/>
              </a:rPr>
              <a:t>TOYOTA</a:t>
            </a:r>
          </a:p>
        </p:txBody>
      </p:sp>
    </p:spTree>
    <p:extLst>
      <p:ext uri="{BB962C8B-B14F-4D97-AF65-F5344CB8AC3E}">
        <p14:creationId xmlns:p14="http://schemas.microsoft.com/office/powerpoint/2010/main" val="849085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50"/>
                                        </p:tgtEl>
                                      </p:cBhvr>
                                    </p:animEffect>
                                    <p:set>
                                      <p:cBhvr>
                                        <p:cTn id="77" dur="1" fill="hold">
                                          <p:stCondLst>
                                            <p:cond delay="499"/>
                                          </p:stCondLst>
                                        </p:cTn>
                                        <p:tgtEl>
                                          <p:spTgt spid="5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par>
                                <p:cTn id="81" presetID="42"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anim calcmode="lin" valueType="num">
                                      <p:cBhvr>
                                        <p:cTn id="84" dur="500" fill="hold"/>
                                        <p:tgtEl>
                                          <p:spTgt spid="23"/>
                                        </p:tgtEl>
                                        <p:attrNameLst>
                                          <p:attrName>ppt_x</p:attrName>
                                        </p:attrNameLst>
                                      </p:cBhvr>
                                      <p:tavLst>
                                        <p:tav tm="0">
                                          <p:val>
                                            <p:strVal val="#ppt_x"/>
                                          </p:val>
                                        </p:tav>
                                        <p:tav tm="100000">
                                          <p:val>
                                            <p:strVal val="#ppt_x"/>
                                          </p:val>
                                        </p:tav>
                                      </p:tavLst>
                                    </p:anim>
                                    <p:anim calcmode="lin" valueType="num">
                                      <p:cBhvr>
                                        <p:cTn id="85" dur="500" fill="hold"/>
                                        <p:tgtEl>
                                          <p:spTgt spid="2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strVal val="#ppt_x"/>
                                          </p:val>
                                        </p:tav>
                                        <p:tav tm="100000">
                                          <p:val>
                                            <p:strVal val="#ppt_x"/>
                                          </p:val>
                                        </p:tav>
                                      </p:tavLst>
                                    </p:anim>
                                    <p:anim calcmode="lin" valueType="num">
                                      <p:cBhvr>
                                        <p:cTn id="9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8" grpId="0" animBg="1"/>
      <p:bldP spid="32" grpId="0" animBg="1"/>
      <p:bldP spid="38"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animBg="1"/>
      <p:bldP spid="51" grpId="1"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85E239-2867-429E-89F7-91A1664FF148}"/>
              </a:ext>
            </a:extLst>
          </p:cNvPr>
          <p:cNvSpPr/>
          <p:nvPr/>
        </p:nvSpPr>
        <p:spPr>
          <a:xfrm>
            <a:off x="3763404" y="843498"/>
            <a:ext cx="2332596" cy="46166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pPr algn="ctr"/>
            <a:r>
              <a:rPr lang="en-GB" sz="2400" b="1">
                <a:latin typeface="Tw Cen MT" panose="020B0602020104020603" pitchFamily="34" charset="0"/>
                <a:ea typeface="Cambria" panose="02040503050406030204" pitchFamily="18" charset="0"/>
                <a:cs typeface="Arial" panose="020B0604020202020204" pitchFamily="34" charset="0"/>
              </a:rPr>
              <a:t>AMBITIONS</a:t>
            </a:r>
          </a:p>
        </p:txBody>
      </p:sp>
      <p:grpSp>
        <p:nvGrpSpPr>
          <p:cNvPr id="37" name="Group 36">
            <a:extLst>
              <a:ext uri="{FF2B5EF4-FFF2-40B4-BE49-F238E27FC236}">
                <a16:creationId xmlns:a16="http://schemas.microsoft.com/office/drawing/2014/main" id="{D2FF7BC2-C515-4DD9-B233-558EFF60580B}"/>
              </a:ext>
            </a:extLst>
          </p:cNvPr>
          <p:cNvGrpSpPr/>
          <p:nvPr/>
        </p:nvGrpSpPr>
        <p:grpSpPr>
          <a:xfrm>
            <a:off x="4561122" y="4036441"/>
            <a:ext cx="988002" cy="1034158"/>
            <a:chOff x="4302177" y="5600264"/>
            <a:chExt cx="988002" cy="1034158"/>
          </a:xfrm>
        </p:grpSpPr>
        <p:sp>
          <p:nvSpPr>
            <p:cNvPr id="27" name="Oval 26">
              <a:extLst>
                <a:ext uri="{FF2B5EF4-FFF2-40B4-BE49-F238E27FC236}">
                  <a16:creationId xmlns:a16="http://schemas.microsoft.com/office/drawing/2014/main" id="{9BB6B0FB-2234-4A5B-B0E1-DE1ACBA091D1}"/>
                </a:ext>
              </a:extLst>
            </p:cNvPr>
            <p:cNvSpPr/>
            <p:nvPr/>
          </p:nvSpPr>
          <p:spPr>
            <a:xfrm>
              <a:off x="4302177" y="5600264"/>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015694F5-AE39-4D42-92CF-C57A254AD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6422" y="5716958"/>
              <a:ext cx="739512" cy="739512"/>
            </a:xfrm>
            <a:prstGeom prst="rect">
              <a:avLst/>
            </a:prstGeom>
          </p:spPr>
        </p:pic>
      </p:grpSp>
      <p:grpSp>
        <p:nvGrpSpPr>
          <p:cNvPr id="34" name="Group 33">
            <a:extLst>
              <a:ext uri="{FF2B5EF4-FFF2-40B4-BE49-F238E27FC236}">
                <a16:creationId xmlns:a16="http://schemas.microsoft.com/office/drawing/2014/main" id="{5F67FAE6-D480-48D2-92A3-EEEA77F98CD8}"/>
              </a:ext>
            </a:extLst>
          </p:cNvPr>
          <p:cNvGrpSpPr/>
          <p:nvPr/>
        </p:nvGrpSpPr>
        <p:grpSpPr>
          <a:xfrm>
            <a:off x="4561122" y="1668738"/>
            <a:ext cx="988002" cy="1034158"/>
            <a:chOff x="4302177" y="2072888"/>
            <a:chExt cx="988002" cy="1034158"/>
          </a:xfrm>
        </p:grpSpPr>
        <p:sp>
          <p:nvSpPr>
            <p:cNvPr id="24" name="Oval 23">
              <a:extLst>
                <a:ext uri="{FF2B5EF4-FFF2-40B4-BE49-F238E27FC236}">
                  <a16:creationId xmlns:a16="http://schemas.microsoft.com/office/drawing/2014/main" id="{0D662910-2792-45D6-BDD9-53318BDB2692}"/>
                </a:ext>
              </a:extLst>
            </p:cNvPr>
            <p:cNvSpPr/>
            <p:nvPr/>
          </p:nvSpPr>
          <p:spPr>
            <a:xfrm>
              <a:off x="4302177" y="2072888"/>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29" name="Picture 28" descr="Icon&#10;&#10;Description automatically generated">
              <a:extLst>
                <a:ext uri="{FF2B5EF4-FFF2-40B4-BE49-F238E27FC236}">
                  <a16:creationId xmlns:a16="http://schemas.microsoft.com/office/drawing/2014/main" id="{CE16F35B-2618-4D0E-A07F-4D70735A8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3280" y="2255968"/>
              <a:ext cx="605796" cy="605796"/>
            </a:xfrm>
            <a:prstGeom prst="rect">
              <a:avLst/>
            </a:prstGeom>
          </p:spPr>
        </p:pic>
      </p:grpSp>
      <p:grpSp>
        <p:nvGrpSpPr>
          <p:cNvPr id="35" name="Group 34">
            <a:extLst>
              <a:ext uri="{FF2B5EF4-FFF2-40B4-BE49-F238E27FC236}">
                <a16:creationId xmlns:a16="http://schemas.microsoft.com/office/drawing/2014/main" id="{561FF1D4-3511-4D9F-9FCC-730D0785A80A}"/>
              </a:ext>
            </a:extLst>
          </p:cNvPr>
          <p:cNvGrpSpPr/>
          <p:nvPr/>
        </p:nvGrpSpPr>
        <p:grpSpPr>
          <a:xfrm>
            <a:off x="4561122" y="2892491"/>
            <a:ext cx="988002" cy="1034158"/>
            <a:chOff x="4302177" y="3296641"/>
            <a:chExt cx="988002" cy="1034158"/>
          </a:xfrm>
        </p:grpSpPr>
        <p:sp>
          <p:nvSpPr>
            <p:cNvPr id="25" name="Oval 24">
              <a:extLst>
                <a:ext uri="{FF2B5EF4-FFF2-40B4-BE49-F238E27FC236}">
                  <a16:creationId xmlns:a16="http://schemas.microsoft.com/office/drawing/2014/main" id="{CE504909-BEE9-4C37-854F-D678F6110444}"/>
                </a:ext>
              </a:extLst>
            </p:cNvPr>
            <p:cNvSpPr/>
            <p:nvPr/>
          </p:nvSpPr>
          <p:spPr>
            <a:xfrm>
              <a:off x="4302177" y="3296641"/>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31" name="Picture 30" descr="Text&#10;&#10;Description automatically generated">
              <a:extLst>
                <a:ext uri="{FF2B5EF4-FFF2-40B4-BE49-F238E27FC236}">
                  <a16:creationId xmlns:a16="http://schemas.microsoft.com/office/drawing/2014/main" id="{8AAB86B7-9872-4D7F-91B0-BEC34052AE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333" y="3525362"/>
              <a:ext cx="548258" cy="548258"/>
            </a:xfrm>
            <a:prstGeom prst="rect">
              <a:avLst/>
            </a:prstGeom>
          </p:spPr>
        </p:pic>
      </p:grpSp>
      <p:sp>
        <p:nvSpPr>
          <p:cNvPr id="17" name="Oval 16">
            <a:extLst>
              <a:ext uri="{FF2B5EF4-FFF2-40B4-BE49-F238E27FC236}">
                <a16:creationId xmlns:a16="http://schemas.microsoft.com/office/drawing/2014/main" id="{1A157DDF-84B9-4DEB-AAA9-2BAFAA6C4082}"/>
              </a:ext>
            </a:extLst>
          </p:cNvPr>
          <p:cNvSpPr/>
          <p:nvPr/>
        </p:nvSpPr>
        <p:spPr>
          <a:xfrm>
            <a:off x="4152886" y="3183007"/>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19" name="Oval 18">
            <a:extLst>
              <a:ext uri="{FF2B5EF4-FFF2-40B4-BE49-F238E27FC236}">
                <a16:creationId xmlns:a16="http://schemas.microsoft.com/office/drawing/2014/main" id="{F1A76FB9-D263-451A-937A-D5B22D9D0F61}"/>
              </a:ext>
            </a:extLst>
          </p:cNvPr>
          <p:cNvSpPr/>
          <p:nvPr/>
        </p:nvSpPr>
        <p:spPr>
          <a:xfrm>
            <a:off x="4152886" y="1963807"/>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23" name="Oval 22">
            <a:extLst>
              <a:ext uri="{FF2B5EF4-FFF2-40B4-BE49-F238E27FC236}">
                <a16:creationId xmlns:a16="http://schemas.microsoft.com/office/drawing/2014/main" id="{31B0D4FC-20D0-4F2E-8B85-2FDA7B3EF07E}"/>
              </a:ext>
            </a:extLst>
          </p:cNvPr>
          <p:cNvSpPr/>
          <p:nvPr/>
        </p:nvSpPr>
        <p:spPr>
          <a:xfrm>
            <a:off x="4152886" y="4320113"/>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28" name="Rectangle 27">
            <a:extLst>
              <a:ext uri="{FF2B5EF4-FFF2-40B4-BE49-F238E27FC236}">
                <a16:creationId xmlns:a16="http://schemas.microsoft.com/office/drawing/2014/main" id="{C956865C-DB99-4298-8888-5715D5062755}"/>
              </a:ext>
            </a:extLst>
          </p:cNvPr>
          <p:cNvSpPr/>
          <p:nvPr/>
        </p:nvSpPr>
        <p:spPr>
          <a:xfrm>
            <a:off x="6375975" y="836392"/>
            <a:ext cx="4936690" cy="46166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pPr algn="ctr"/>
            <a:r>
              <a:rPr lang="en-GB" sz="2400" b="1">
                <a:latin typeface="Tw Cen MT" panose="020B0602020104020603" pitchFamily="34" charset="0"/>
                <a:ea typeface="Cambria" panose="02040503050406030204" pitchFamily="18" charset="0"/>
                <a:cs typeface="Arial" panose="020B0604020202020204" pitchFamily="34" charset="0"/>
              </a:rPr>
              <a:t>THE FUTURE</a:t>
            </a:r>
          </a:p>
        </p:txBody>
      </p:sp>
      <p:sp>
        <p:nvSpPr>
          <p:cNvPr id="30" name="Rectangle 29">
            <a:extLst>
              <a:ext uri="{FF2B5EF4-FFF2-40B4-BE49-F238E27FC236}">
                <a16:creationId xmlns:a16="http://schemas.microsoft.com/office/drawing/2014/main" id="{E22E8BB9-6D64-4D4B-AEC3-13A33E6A2C0B}"/>
              </a:ext>
            </a:extLst>
          </p:cNvPr>
          <p:cNvSpPr/>
          <p:nvPr/>
        </p:nvSpPr>
        <p:spPr>
          <a:xfrm>
            <a:off x="369108" y="1186459"/>
            <a:ext cx="2993824"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E30C8E22-A8F6-4100-97C4-53193AF0A6CD}"/>
              </a:ext>
            </a:extLst>
          </p:cNvPr>
          <p:cNvPicPr>
            <a:picLocks noChangeAspect="1"/>
          </p:cNvPicPr>
          <p:nvPr/>
        </p:nvPicPr>
        <p:blipFill>
          <a:blip r:embed="rId6" cstate="email">
            <a:alphaModFix amt="33000"/>
            <a:extLst>
              <a:ext uri="{28A0092B-C50C-407E-A947-70E740481C1C}">
                <a14:useLocalDpi xmlns:a14="http://schemas.microsoft.com/office/drawing/2010/main"/>
              </a:ext>
            </a:extLst>
          </a:blip>
          <a:stretch>
            <a:fillRect/>
          </a:stretch>
        </p:blipFill>
        <p:spPr>
          <a:xfrm>
            <a:off x="403718" y="1585483"/>
            <a:ext cx="2993823" cy="4305126"/>
          </a:xfrm>
          <a:prstGeom prst="rect">
            <a:avLst/>
          </a:prstGeom>
        </p:spPr>
      </p:pic>
      <p:sp>
        <p:nvSpPr>
          <p:cNvPr id="38" name="!!Rail3">
            <a:extLst>
              <a:ext uri="{FF2B5EF4-FFF2-40B4-BE49-F238E27FC236}">
                <a16:creationId xmlns:a16="http://schemas.microsoft.com/office/drawing/2014/main" id="{4E65C66F-74AA-4CB0-8C79-A3F1A8359775}"/>
              </a:ext>
            </a:extLst>
          </p:cNvPr>
          <p:cNvSpPr/>
          <p:nvPr/>
        </p:nvSpPr>
        <p:spPr>
          <a:xfrm>
            <a:off x="649083" y="826694"/>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39" name="!!Rail">
            <a:extLst>
              <a:ext uri="{FF2B5EF4-FFF2-40B4-BE49-F238E27FC236}">
                <a16:creationId xmlns:a16="http://schemas.microsoft.com/office/drawing/2014/main" id="{9C723C2C-5784-42BB-8B03-0EC8C6D19C2E}"/>
              </a:ext>
            </a:extLst>
          </p:cNvPr>
          <p:cNvSpPr/>
          <p:nvPr/>
        </p:nvSpPr>
        <p:spPr>
          <a:xfrm>
            <a:off x="391509" y="5308832"/>
            <a:ext cx="2993824" cy="6467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sp>
        <p:nvSpPr>
          <p:cNvPr id="40" name="Rectangle 39">
            <a:extLst>
              <a:ext uri="{FF2B5EF4-FFF2-40B4-BE49-F238E27FC236}">
                <a16:creationId xmlns:a16="http://schemas.microsoft.com/office/drawing/2014/main" id="{670380AB-6765-42E4-B26F-3FCE33B1AC66}"/>
              </a:ext>
            </a:extLst>
          </p:cNvPr>
          <p:cNvSpPr/>
          <p:nvPr/>
        </p:nvSpPr>
        <p:spPr>
          <a:xfrm>
            <a:off x="6375975" y="1325624"/>
            <a:ext cx="4936690" cy="230832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The Derby Vision is </a:t>
            </a:r>
            <a:r>
              <a:rPr lang="en-GB" sz="2400" b="1" i="1">
                <a:latin typeface="Tw Cen MT" panose="020B0602020104020603" pitchFamily="34" charset="0"/>
                <a:ea typeface="Cambria" panose="02040503050406030204" pitchFamily="18" charset="0"/>
                <a:cs typeface="Arial" panose="020B0604020202020204" pitchFamily="34" charset="0"/>
              </a:rPr>
              <a:t>de facto</a:t>
            </a:r>
            <a:r>
              <a:rPr lang="en-GB" sz="2400" b="1">
                <a:latin typeface="Tw Cen MT" panose="020B0602020104020603" pitchFamily="34" charset="0"/>
                <a:ea typeface="Cambria" panose="02040503050406030204" pitchFamily="18" charset="0"/>
                <a:cs typeface="Arial" panose="020B0604020202020204" pitchFamily="34" charset="0"/>
              </a:rPr>
              <a:t> the 21</a:t>
            </a:r>
            <a:r>
              <a:rPr lang="en-GB" sz="2400" b="1" baseline="30000">
                <a:latin typeface="Tw Cen MT" panose="020B0602020104020603" pitchFamily="34" charset="0"/>
                <a:ea typeface="Cambria" panose="02040503050406030204" pitchFamily="18" charset="0"/>
                <a:cs typeface="Arial" panose="020B0604020202020204" pitchFamily="34" charset="0"/>
              </a:rPr>
              <a:t>st</a:t>
            </a:r>
            <a:r>
              <a:rPr lang="en-GB" sz="2400" b="1">
                <a:latin typeface="Tw Cen MT" panose="020B0602020104020603" pitchFamily="34" charset="0"/>
                <a:ea typeface="Cambria" panose="02040503050406030204" pitchFamily="18" charset="0"/>
                <a:cs typeface="Arial" panose="020B0604020202020204" pitchFamily="34" charset="0"/>
              </a:rPr>
              <a:t> hub for UK rail – investment will enhance existing industry/ government collaborations in Defence and Nuclear in Abbey Wood and Sellafield</a:t>
            </a:r>
          </a:p>
        </p:txBody>
      </p:sp>
      <p:pic>
        <p:nvPicPr>
          <p:cNvPr id="41" name="Picture 40">
            <a:extLst>
              <a:ext uri="{FF2B5EF4-FFF2-40B4-BE49-F238E27FC236}">
                <a16:creationId xmlns:a16="http://schemas.microsoft.com/office/drawing/2014/main" id="{C9C208C2-AAA1-4F69-90D9-96DB4589C3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63905" y="3738046"/>
            <a:ext cx="4760830" cy="2677968"/>
          </a:xfrm>
          <a:prstGeom prst="rect">
            <a:avLst/>
          </a:prstGeom>
        </p:spPr>
      </p:pic>
    </p:spTree>
    <p:extLst>
      <p:ext uri="{BB962C8B-B14F-4D97-AF65-F5344CB8AC3E}">
        <p14:creationId xmlns:p14="http://schemas.microsoft.com/office/powerpoint/2010/main" val="27283846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27C573D-B679-4262-B544-08C74893F887}"/>
              </a:ext>
            </a:extLst>
          </p:cNvPr>
          <p:cNvPicPr>
            <a:picLocks noChangeAspect="1"/>
          </p:cNvPicPr>
          <p:nvPr/>
        </p:nvPicPr>
        <p:blipFill>
          <a:blip r:embed="rId3"/>
          <a:stretch>
            <a:fillRect/>
          </a:stretch>
        </p:blipFill>
        <p:spPr>
          <a:xfrm>
            <a:off x="0" y="0"/>
            <a:ext cx="12192000" cy="6858000"/>
          </a:xfrm>
          <a:prstGeom prst="rect">
            <a:avLst/>
          </a:prstGeom>
        </p:spPr>
      </p:pic>
      <p:sp>
        <p:nvSpPr>
          <p:cNvPr id="40" name="Rectangle 39">
            <a:extLst>
              <a:ext uri="{FF2B5EF4-FFF2-40B4-BE49-F238E27FC236}">
                <a16:creationId xmlns:a16="http://schemas.microsoft.com/office/drawing/2014/main" id="{26AC357C-C763-4001-BDDE-CE4B5024BEEC}"/>
              </a:ext>
            </a:extLst>
          </p:cNvPr>
          <p:cNvSpPr/>
          <p:nvPr/>
        </p:nvSpPr>
        <p:spPr>
          <a:xfrm>
            <a:off x="1090387" y="3332955"/>
            <a:ext cx="5335379" cy="7386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Ministry of Defence - Defence Equipment &amp; Support campus near to Bristol (14,000 FTE)</a:t>
            </a:r>
          </a:p>
        </p:txBody>
      </p:sp>
      <p:sp>
        <p:nvSpPr>
          <p:cNvPr id="41" name="Rectangle 40">
            <a:extLst>
              <a:ext uri="{FF2B5EF4-FFF2-40B4-BE49-F238E27FC236}">
                <a16:creationId xmlns:a16="http://schemas.microsoft.com/office/drawing/2014/main" id="{86278CC6-5763-44B6-A035-F0075613D843}"/>
              </a:ext>
            </a:extLst>
          </p:cNvPr>
          <p:cNvSpPr/>
          <p:nvPr/>
        </p:nvSpPr>
        <p:spPr>
          <a:xfrm>
            <a:off x="1090387" y="4151051"/>
            <a:ext cx="5335379" cy="7386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Collaborative with Rolls Royce and BAE Systems (largest suppliers)</a:t>
            </a:r>
          </a:p>
        </p:txBody>
      </p:sp>
      <p:sp>
        <p:nvSpPr>
          <p:cNvPr id="42" name="Rectangle 41">
            <a:extLst>
              <a:ext uri="{FF2B5EF4-FFF2-40B4-BE49-F238E27FC236}">
                <a16:creationId xmlns:a16="http://schemas.microsoft.com/office/drawing/2014/main" id="{2C01EE56-1F6B-43E4-8E71-650F20643052}"/>
              </a:ext>
            </a:extLst>
          </p:cNvPr>
          <p:cNvSpPr/>
          <p:nvPr/>
        </p:nvSpPr>
        <p:spPr>
          <a:xfrm>
            <a:off x="1090387" y="4963628"/>
            <a:ext cx="5335379" cy="7386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Integrated project teams partnered for long term delivery</a:t>
            </a:r>
          </a:p>
        </p:txBody>
      </p:sp>
      <p:sp>
        <p:nvSpPr>
          <p:cNvPr id="43" name="Rectangle 42">
            <a:extLst>
              <a:ext uri="{FF2B5EF4-FFF2-40B4-BE49-F238E27FC236}">
                <a16:creationId xmlns:a16="http://schemas.microsoft.com/office/drawing/2014/main" id="{F3A9AC97-78BD-4E15-95A3-536F1C8CFA33}"/>
              </a:ext>
            </a:extLst>
          </p:cNvPr>
          <p:cNvSpPr/>
          <p:nvPr/>
        </p:nvSpPr>
        <p:spPr>
          <a:xfrm>
            <a:off x="1090387" y="5776205"/>
            <a:ext cx="5335379" cy="41549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Cultivation of in-house skills and innovation</a:t>
            </a:r>
          </a:p>
        </p:txBody>
      </p:sp>
      <p:sp>
        <p:nvSpPr>
          <p:cNvPr id="44" name="Oval 43">
            <a:extLst>
              <a:ext uri="{FF2B5EF4-FFF2-40B4-BE49-F238E27FC236}">
                <a16:creationId xmlns:a16="http://schemas.microsoft.com/office/drawing/2014/main" id="{AAF47AA4-E150-4A79-8F54-750DB7C88876}"/>
              </a:ext>
            </a:extLst>
          </p:cNvPr>
          <p:cNvSpPr/>
          <p:nvPr/>
        </p:nvSpPr>
        <p:spPr>
          <a:xfrm>
            <a:off x="809033" y="3519874"/>
            <a:ext cx="345982" cy="375048"/>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45" name="Oval 44">
            <a:extLst>
              <a:ext uri="{FF2B5EF4-FFF2-40B4-BE49-F238E27FC236}">
                <a16:creationId xmlns:a16="http://schemas.microsoft.com/office/drawing/2014/main" id="{CE96BE8C-B115-4429-8D64-D7279A5D5CA7}"/>
              </a:ext>
            </a:extLst>
          </p:cNvPr>
          <p:cNvSpPr/>
          <p:nvPr/>
        </p:nvSpPr>
        <p:spPr>
          <a:xfrm>
            <a:off x="809033" y="4332859"/>
            <a:ext cx="345982" cy="375048"/>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46" name="Oval 45">
            <a:extLst>
              <a:ext uri="{FF2B5EF4-FFF2-40B4-BE49-F238E27FC236}">
                <a16:creationId xmlns:a16="http://schemas.microsoft.com/office/drawing/2014/main" id="{BB983A44-ABC4-4421-B68E-07C582A55251}"/>
              </a:ext>
            </a:extLst>
          </p:cNvPr>
          <p:cNvSpPr/>
          <p:nvPr/>
        </p:nvSpPr>
        <p:spPr>
          <a:xfrm>
            <a:off x="809033" y="5145844"/>
            <a:ext cx="345982" cy="375048"/>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47" name="Oval 46">
            <a:extLst>
              <a:ext uri="{FF2B5EF4-FFF2-40B4-BE49-F238E27FC236}">
                <a16:creationId xmlns:a16="http://schemas.microsoft.com/office/drawing/2014/main" id="{C37C899F-E430-4B05-8E8C-6D0EC92A4A67}"/>
              </a:ext>
            </a:extLst>
          </p:cNvPr>
          <p:cNvSpPr/>
          <p:nvPr/>
        </p:nvSpPr>
        <p:spPr>
          <a:xfrm>
            <a:off x="824663" y="5781102"/>
            <a:ext cx="345982" cy="375048"/>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2" name="Oval 1">
            <a:extLst>
              <a:ext uri="{FF2B5EF4-FFF2-40B4-BE49-F238E27FC236}">
                <a16:creationId xmlns:a16="http://schemas.microsoft.com/office/drawing/2014/main" id="{A9ACB6FA-A6FB-4E23-8BB1-68408DA295D2}"/>
              </a:ext>
            </a:extLst>
          </p:cNvPr>
          <p:cNvSpPr/>
          <p:nvPr/>
        </p:nvSpPr>
        <p:spPr>
          <a:xfrm>
            <a:off x="7558809" y="2479468"/>
            <a:ext cx="355600" cy="355600"/>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E92AE99-755D-4424-903A-BCE34FD58415}"/>
              </a:ext>
            </a:extLst>
          </p:cNvPr>
          <p:cNvSpPr/>
          <p:nvPr/>
        </p:nvSpPr>
        <p:spPr>
          <a:xfrm>
            <a:off x="8775483" y="6156150"/>
            <a:ext cx="355600" cy="355600"/>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Picture 8" descr="100m bill for troops housed in bedsit land | The Sunday Times">
            <a:extLst>
              <a:ext uri="{FF2B5EF4-FFF2-40B4-BE49-F238E27FC236}">
                <a16:creationId xmlns:a16="http://schemas.microsoft.com/office/drawing/2014/main" id="{8FEBA239-C5E0-4326-AA08-F930A139D3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3674" y="854335"/>
            <a:ext cx="3429824" cy="2284788"/>
          </a:xfrm>
          <a:prstGeom prst="rect">
            <a:avLst/>
          </a:prstGeom>
          <a:noFill/>
          <a:ln w="38100">
            <a:solidFill>
              <a:srgbClr val="E46C0A"/>
            </a:solidFill>
          </a:ln>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ACA51EF3-66AB-42A8-9DC9-5A0430E66538}"/>
              </a:ext>
            </a:extLst>
          </p:cNvPr>
          <p:cNvSpPr/>
          <p:nvPr/>
        </p:nvSpPr>
        <p:spPr>
          <a:xfrm>
            <a:off x="1846310" y="2835068"/>
            <a:ext cx="2567188" cy="38645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600">
                <a:latin typeface="Impact" panose="020B0806030902050204" pitchFamily="34" charset="0"/>
                <a:ea typeface="Cambria" panose="02040503050406030204" pitchFamily="18" charset="0"/>
                <a:cs typeface="Arial" panose="020B0604020202020204" pitchFamily="34" charset="0"/>
              </a:rPr>
              <a:t>ABBEY WOOD</a:t>
            </a:r>
          </a:p>
        </p:txBody>
      </p:sp>
      <p:cxnSp>
        <p:nvCxnSpPr>
          <p:cNvPr id="12" name="Connector: Elbow 11">
            <a:extLst>
              <a:ext uri="{FF2B5EF4-FFF2-40B4-BE49-F238E27FC236}">
                <a16:creationId xmlns:a16="http://schemas.microsoft.com/office/drawing/2014/main" id="{BC56D1CB-6688-474B-BA4F-C22F239BB068}"/>
              </a:ext>
            </a:extLst>
          </p:cNvPr>
          <p:cNvCxnSpPr>
            <a:cxnSpLocks/>
            <a:stCxn id="38" idx="3"/>
            <a:endCxn id="32" idx="0"/>
          </p:cNvCxnSpPr>
          <p:nvPr/>
        </p:nvCxnSpPr>
        <p:spPr>
          <a:xfrm>
            <a:off x="4413498" y="1996729"/>
            <a:ext cx="4539785" cy="4159421"/>
          </a:xfrm>
          <a:prstGeom prst="bentConnector2">
            <a:avLst/>
          </a:prstGeom>
          <a:ln w="38100">
            <a:solidFill>
              <a:srgbClr val="E46C0A"/>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81469B94-7DB5-4AE4-8CBA-690E62FFD704}"/>
              </a:ext>
            </a:extLst>
          </p:cNvPr>
          <p:cNvSpPr/>
          <p:nvPr/>
        </p:nvSpPr>
        <p:spPr>
          <a:xfrm>
            <a:off x="9527958" y="4048878"/>
            <a:ext cx="355600" cy="355600"/>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08794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2" grpId="0" animBg="1"/>
      <p:bldP spid="32" grpId="0" animBg="1"/>
      <p:bldP spid="39"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35D7402-4B9C-432B-8C97-DBE9FEB6E89F}"/>
              </a:ext>
            </a:extLst>
          </p:cNvPr>
          <p:cNvPicPr>
            <a:picLocks noChangeAspect="1"/>
          </p:cNvPicPr>
          <p:nvPr/>
        </p:nvPicPr>
        <p:blipFill>
          <a:blip r:embed="rId3"/>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D1B4786F-A8C7-4566-A087-DF5C53E70CCD}"/>
              </a:ext>
            </a:extLst>
          </p:cNvPr>
          <p:cNvSpPr/>
          <p:nvPr/>
        </p:nvSpPr>
        <p:spPr>
          <a:xfrm>
            <a:off x="7558809" y="2479468"/>
            <a:ext cx="355600" cy="355600"/>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6" descr="Sellafield Nuclear Reprocessing Site | G&amp;amp;M Safety Netting">
            <a:extLst>
              <a:ext uri="{FF2B5EF4-FFF2-40B4-BE49-F238E27FC236}">
                <a16:creationId xmlns:a16="http://schemas.microsoft.com/office/drawing/2014/main" id="{A519194D-8E25-4D9C-9AA2-6CCA687C09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0199" y="1282737"/>
            <a:ext cx="3429950" cy="2284788"/>
          </a:xfrm>
          <a:prstGeom prst="rect">
            <a:avLst/>
          </a:prstGeom>
          <a:noFill/>
          <a:ln w="57150">
            <a:solidFill>
              <a:srgbClr val="00487E"/>
            </a:solidFill>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1198EC57-119A-4DBF-9625-3F02B107392F}"/>
              </a:ext>
            </a:extLst>
          </p:cNvPr>
          <p:cNvSpPr/>
          <p:nvPr/>
        </p:nvSpPr>
        <p:spPr>
          <a:xfrm>
            <a:off x="1912961" y="3241731"/>
            <a:ext cx="2567188" cy="410024"/>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600">
                <a:latin typeface="Impact" panose="020B0806030902050204" pitchFamily="34" charset="0"/>
                <a:ea typeface="Cambria" panose="02040503050406030204" pitchFamily="18" charset="0"/>
                <a:cs typeface="Arial" panose="020B0604020202020204" pitchFamily="34" charset="0"/>
              </a:rPr>
              <a:t>SELLAFIELD</a:t>
            </a:r>
          </a:p>
        </p:txBody>
      </p:sp>
      <p:sp>
        <p:nvSpPr>
          <p:cNvPr id="21" name="Rectangle 20">
            <a:extLst>
              <a:ext uri="{FF2B5EF4-FFF2-40B4-BE49-F238E27FC236}">
                <a16:creationId xmlns:a16="http://schemas.microsoft.com/office/drawing/2014/main" id="{E0659BB0-4373-433C-B38C-F20E97EB0AC9}"/>
              </a:ext>
            </a:extLst>
          </p:cNvPr>
          <p:cNvSpPr/>
          <p:nvPr/>
        </p:nvSpPr>
        <p:spPr>
          <a:xfrm>
            <a:off x="1050199" y="4913915"/>
            <a:ext cx="5210333" cy="415498"/>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Project collaboration over 100+ years</a:t>
            </a:r>
          </a:p>
        </p:txBody>
      </p:sp>
      <p:sp>
        <p:nvSpPr>
          <p:cNvPr id="22" name="Rectangle 21">
            <a:extLst>
              <a:ext uri="{FF2B5EF4-FFF2-40B4-BE49-F238E27FC236}">
                <a16:creationId xmlns:a16="http://schemas.microsoft.com/office/drawing/2014/main" id="{946D0969-11F8-449B-A972-B3227706F6A0}"/>
              </a:ext>
            </a:extLst>
          </p:cNvPr>
          <p:cNvSpPr/>
          <p:nvPr/>
        </p:nvSpPr>
        <p:spPr>
          <a:xfrm>
            <a:off x="1050199" y="3772653"/>
            <a:ext cx="5210333" cy="1061829"/>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Cluster of Nuclear Decommissioning Authority with industry, supply chain and academia (10,000 FTE)</a:t>
            </a:r>
          </a:p>
        </p:txBody>
      </p:sp>
      <p:sp>
        <p:nvSpPr>
          <p:cNvPr id="23" name="Rectangle 22">
            <a:extLst>
              <a:ext uri="{FF2B5EF4-FFF2-40B4-BE49-F238E27FC236}">
                <a16:creationId xmlns:a16="http://schemas.microsoft.com/office/drawing/2014/main" id="{1C2F05B7-2284-4B96-934A-799564D9AD7E}"/>
              </a:ext>
            </a:extLst>
          </p:cNvPr>
          <p:cNvSpPr/>
          <p:nvPr/>
        </p:nvSpPr>
        <p:spPr>
          <a:xfrm>
            <a:off x="1050199" y="5875867"/>
            <a:ext cx="5210333" cy="738664"/>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On-site “Project Academy” with Uni of Cumbria for skills mapping</a:t>
            </a:r>
          </a:p>
        </p:txBody>
      </p:sp>
      <p:sp>
        <p:nvSpPr>
          <p:cNvPr id="24" name="Rectangle 23">
            <a:extLst>
              <a:ext uri="{FF2B5EF4-FFF2-40B4-BE49-F238E27FC236}">
                <a16:creationId xmlns:a16="http://schemas.microsoft.com/office/drawing/2014/main" id="{9908F800-6FF6-4254-9A93-D897DF95F99E}"/>
              </a:ext>
            </a:extLst>
          </p:cNvPr>
          <p:cNvSpPr/>
          <p:nvPr/>
        </p:nvSpPr>
        <p:spPr>
          <a:xfrm>
            <a:off x="1050198" y="5394891"/>
            <a:ext cx="5210333" cy="415498"/>
          </a:xfrm>
          <a:prstGeom prst="rect">
            <a:avLst/>
          </a:prstGeom>
          <a:solidFill>
            <a:srgbClr val="00487E"/>
          </a:solidFill>
          <a:ln>
            <a:noFill/>
          </a:ln>
          <a:effectLst/>
        </p:spPr>
        <p:style>
          <a:lnRef idx="1">
            <a:schemeClr val="accent1"/>
          </a:lnRef>
          <a:fillRef idx="3">
            <a:schemeClr val="accent1"/>
          </a:fillRef>
          <a:effectRef idx="2">
            <a:schemeClr val="accent1"/>
          </a:effectRef>
          <a:fontRef idx="minor">
            <a:schemeClr val="lt1"/>
          </a:fontRef>
        </p:style>
        <p:txBody>
          <a:bodyPr wrap="square" lIns="180000" rIns="108000" rtlCol="0" anchor="ctr">
            <a:spAutoFit/>
          </a:bodyPr>
          <a:lstStyle/>
          <a:p>
            <a:r>
              <a:rPr lang="en-GB" sz="2100" b="1">
                <a:latin typeface="Tw Cen MT" panose="020B0602020104020603" pitchFamily="34" charset="0"/>
                <a:ea typeface="Cambria" panose="02040503050406030204" pitchFamily="18" charset="0"/>
                <a:cs typeface="Arial" panose="020B0604020202020204" pitchFamily="34" charset="0"/>
              </a:rPr>
              <a:t>Focus on local SME supply chains</a:t>
            </a:r>
          </a:p>
        </p:txBody>
      </p:sp>
      <p:sp>
        <p:nvSpPr>
          <p:cNvPr id="25" name="Oval 24">
            <a:extLst>
              <a:ext uri="{FF2B5EF4-FFF2-40B4-BE49-F238E27FC236}">
                <a16:creationId xmlns:a16="http://schemas.microsoft.com/office/drawing/2014/main" id="{CF5C4C48-D96C-4A3A-9120-8AFBF5553810}"/>
              </a:ext>
            </a:extLst>
          </p:cNvPr>
          <p:cNvSpPr/>
          <p:nvPr/>
        </p:nvSpPr>
        <p:spPr>
          <a:xfrm>
            <a:off x="802121" y="4147096"/>
            <a:ext cx="345982" cy="37504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26" name="Oval 25">
            <a:extLst>
              <a:ext uri="{FF2B5EF4-FFF2-40B4-BE49-F238E27FC236}">
                <a16:creationId xmlns:a16="http://schemas.microsoft.com/office/drawing/2014/main" id="{B055B8F0-4620-45AD-BFDD-25CAB549C738}"/>
              </a:ext>
            </a:extLst>
          </p:cNvPr>
          <p:cNvSpPr/>
          <p:nvPr/>
        </p:nvSpPr>
        <p:spPr>
          <a:xfrm>
            <a:off x="802121" y="4944451"/>
            <a:ext cx="345982" cy="37504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27" name="Oval 26">
            <a:extLst>
              <a:ext uri="{FF2B5EF4-FFF2-40B4-BE49-F238E27FC236}">
                <a16:creationId xmlns:a16="http://schemas.microsoft.com/office/drawing/2014/main" id="{2E6D9A9D-9AE8-4315-B280-C9B4E873B0F7}"/>
              </a:ext>
            </a:extLst>
          </p:cNvPr>
          <p:cNvSpPr/>
          <p:nvPr/>
        </p:nvSpPr>
        <p:spPr>
          <a:xfrm>
            <a:off x="802121" y="5423851"/>
            <a:ext cx="345982" cy="37504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28" name="Oval 27">
            <a:extLst>
              <a:ext uri="{FF2B5EF4-FFF2-40B4-BE49-F238E27FC236}">
                <a16:creationId xmlns:a16="http://schemas.microsoft.com/office/drawing/2014/main" id="{14619700-6704-4379-8519-369F08E9737E}"/>
              </a:ext>
            </a:extLst>
          </p:cNvPr>
          <p:cNvSpPr/>
          <p:nvPr/>
        </p:nvSpPr>
        <p:spPr>
          <a:xfrm>
            <a:off x="817751" y="6057675"/>
            <a:ext cx="345982" cy="37504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cxnSp>
        <p:nvCxnSpPr>
          <p:cNvPr id="4" name="Connector: Elbow 3">
            <a:extLst>
              <a:ext uri="{FF2B5EF4-FFF2-40B4-BE49-F238E27FC236}">
                <a16:creationId xmlns:a16="http://schemas.microsoft.com/office/drawing/2014/main" id="{4695E66C-3544-4499-B107-BBBA70F7E13A}"/>
              </a:ext>
            </a:extLst>
          </p:cNvPr>
          <p:cNvCxnSpPr>
            <a:cxnSpLocks/>
            <a:stCxn id="31" idx="2"/>
            <a:endCxn id="19" idx="3"/>
          </p:cNvCxnSpPr>
          <p:nvPr/>
        </p:nvCxnSpPr>
        <p:spPr>
          <a:xfrm rot="10800000">
            <a:off x="4480149" y="2425132"/>
            <a:ext cx="3078660" cy="232137"/>
          </a:xfrm>
          <a:prstGeom prst="bentConnector3">
            <a:avLst>
              <a:gd name="adj1" fmla="val 50000"/>
            </a:avLst>
          </a:prstGeom>
          <a:ln w="57150">
            <a:solidFill>
              <a:srgbClr val="00487E"/>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B22FA1BB-6282-493F-9DBE-A287BAD01C20}"/>
              </a:ext>
            </a:extLst>
          </p:cNvPr>
          <p:cNvSpPr/>
          <p:nvPr/>
        </p:nvSpPr>
        <p:spPr>
          <a:xfrm>
            <a:off x="8775483" y="6156150"/>
            <a:ext cx="355600" cy="355600"/>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8BCABB9-7370-4E41-9EEC-B7747339FAD8}"/>
              </a:ext>
            </a:extLst>
          </p:cNvPr>
          <p:cNvSpPr/>
          <p:nvPr/>
        </p:nvSpPr>
        <p:spPr>
          <a:xfrm>
            <a:off x="9527958" y="4048878"/>
            <a:ext cx="355600" cy="355600"/>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6407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35D7402-4B9C-432B-8C97-DBE9FEB6E89F}"/>
              </a:ext>
            </a:extLst>
          </p:cNvPr>
          <p:cNvPicPr>
            <a:picLocks noChangeAspect="1"/>
          </p:cNvPicPr>
          <p:nvPr/>
        </p:nvPicPr>
        <p:blipFill>
          <a:blip r:embed="rId3"/>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D1B4786F-A8C7-4566-A087-DF5C53E70CCD}"/>
              </a:ext>
            </a:extLst>
          </p:cNvPr>
          <p:cNvSpPr/>
          <p:nvPr/>
        </p:nvSpPr>
        <p:spPr>
          <a:xfrm>
            <a:off x="7558809" y="2479468"/>
            <a:ext cx="355600" cy="355600"/>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22FA1BB-6282-493F-9DBE-A287BAD01C20}"/>
              </a:ext>
            </a:extLst>
          </p:cNvPr>
          <p:cNvSpPr/>
          <p:nvPr/>
        </p:nvSpPr>
        <p:spPr>
          <a:xfrm>
            <a:off x="8775483" y="6156150"/>
            <a:ext cx="355600" cy="355600"/>
          </a:xfrm>
          <a:prstGeom prst="ellips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8BCABB9-7370-4E41-9EEC-B7747339FAD8}"/>
              </a:ext>
            </a:extLst>
          </p:cNvPr>
          <p:cNvSpPr/>
          <p:nvPr/>
        </p:nvSpPr>
        <p:spPr>
          <a:xfrm>
            <a:off x="9527958" y="4048878"/>
            <a:ext cx="355600" cy="355600"/>
          </a:xfrm>
          <a:prstGeom prst="ellipse">
            <a:avLst/>
          </a:prstGeom>
          <a:solidFill>
            <a:srgbClr val="AC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 name="Connector: Elbow 17">
            <a:extLst>
              <a:ext uri="{FF2B5EF4-FFF2-40B4-BE49-F238E27FC236}">
                <a16:creationId xmlns:a16="http://schemas.microsoft.com/office/drawing/2014/main" id="{32B4137D-B41C-4F67-8091-AAF027CBF92B}"/>
              </a:ext>
            </a:extLst>
          </p:cNvPr>
          <p:cNvCxnSpPr>
            <a:cxnSpLocks/>
            <a:stCxn id="36" idx="2"/>
          </p:cNvCxnSpPr>
          <p:nvPr/>
        </p:nvCxnSpPr>
        <p:spPr>
          <a:xfrm rot="10800000">
            <a:off x="4616750" y="2342544"/>
            <a:ext cx="4911209" cy="1884134"/>
          </a:xfrm>
          <a:prstGeom prst="bentConnector3">
            <a:avLst>
              <a:gd name="adj1" fmla="val 50000"/>
            </a:avLst>
          </a:prstGeom>
          <a:ln w="57150">
            <a:solidFill>
              <a:srgbClr val="AC0000"/>
            </a:solidFill>
          </a:ln>
          <a:effectLst/>
        </p:spPr>
        <p:style>
          <a:lnRef idx="2">
            <a:schemeClr val="accent1"/>
          </a:lnRef>
          <a:fillRef idx="0">
            <a:schemeClr val="accent1"/>
          </a:fillRef>
          <a:effectRef idx="1">
            <a:schemeClr val="accent1"/>
          </a:effectRef>
          <a:fontRef idx="minor">
            <a:schemeClr val="tx1"/>
          </a:fontRef>
        </p:style>
      </p:cxnSp>
      <p:pic>
        <p:nvPicPr>
          <p:cNvPr id="29" name="Picture 14" descr="19625 Becketwell_A - Aerial from North East_046 (1).jpg">
            <a:extLst>
              <a:ext uri="{FF2B5EF4-FFF2-40B4-BE49-F238E27FC236}">
                <a16:creationId xmlns:a16="http://schemas.microsoft.com/office/drawing/2014/main" id="{A4644012-1FE6-4995-BA7A-95076544AB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170618" y="1497850"/>
            <a:ext cx="3462574" cy="1560771"/>
          </a:xfrm>
          <a:prstGeom prst="rect">
            <a:avLst/>
          </a:prstGeom>
          <a:solidFill>
            <a:schemeClr val="accent4">
              <a:lumMod val="75000"/>
            </a:schemeClr>
          </a:solidFill>
          <a:ln w="38100">
            <a:solidFill>
              <a:srgbClr val="AC0000"/>
            </a:solidFill>
          </a:ln>
        </p:spPr>
      </p:pic>
      <p:sp>
        <p:nvSpPr>
          <p:cNvPr id="32" name="Rectangle 31">
            <a:extLst>
              <a:ext uri="{FF2B5EF4-FFF2-40B4-BE49-F238E27FC236}">
                <a16:creationId xmlns:a16="http://schemas.microsoft.com/office/drawing/2014/main" id="{5A488EEC-7BD9-4E25-A9EC-3C1E5A6BB18A}"/>
              </a:ext>
            </a:extLst>
          </p:cNvPr>
          <p:cNvSpPr/>
          <p:nvPr/>
        </p:nvSpPr>
        <p:spPr>
          <a:xfrm>
            <a:off x="1313895" y="2689108"/>
            <a:ext cx="3362119" cy="944038"/>
          </a:xfrm>
          <a:prstGeom prst="rect">
            <a:avLst/>
          </a:prstGeom>
          <a:solidFill>
            <a:srgbClr val="AC0000"/>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600">
                <a:latin typeface="Impact" panose="020B0806030902050204" pitchFamily="34" charset="0"/>
                <a:ea typeface="Cambria" panose="02040503050406030204" pitchFamily="18" charset="0"/>
                <a:cs typeface="Arial" panose="020B0604020202020204" pitchFamily="34" charset="0"/>
              </a:rPr>
              <a:t>DERBY RAIL STRATEGY &amp;  INNOVATION CENTRE?</a:t>
            </a:r>
          </a:p>
        </p:txBody>
      </p:sp>
    </p:spTree>
    <p:extLst>
      <p:ext uri="{BB962C8B-B14F-4D97-AF65-F5344CB8AC3E}">
        <p14:creationId xmlns:p14="http://schemas.microsoft.com/office/powerpoint/2010/main" val="5897206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85E239-2867-429E-89F7-91A1664FF148}"/>
              </a:ext>
            </a:extLst>
          </p:cNvPr>
          <p:cNvSpPr/>
          <p:nvPr/>
        </p:nvSpPr>
        <p:spPr>
          <a:xfrm>
            <a:off x="3763404" y="843498"/>
            <a:ext cx="2332596" cy="46166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Cambria" panose="02040503050406030204" pitchFamily="18" charset="0"/>
                <a:cs typeface="Arial" panose="020B0604020202020204" pitchFamily="34" charset="0"/>
              </a:rPr>
              <a:t>AMBITIONS</a:t>
            </a:r>
          </a:p>
        </p:txBody>
      </p:sp>
      <p:grpSp>
        <p:nvGrpSpPr>
          <p:cNvPr id="37" name="Group 36">
            <a:extLst>
              <a:ext uri="{FF2B5EF4-FFF2-40B4-BE49-F238E27FC236}">
                <a16:creationId xmlns:a16="http://schemas.microsoft.com/office/drawing/2014/main" id="{D2FF7BC2-C515-4DD9-B233-558EFF60580B}"/>
              </a:ext>
            </a:extLst>
          </p:cNvPr>
          <p:cNvGrpSpPr/>
          <p:nvPr/>
        </p:nvGrpSpPr>
        <p:grpSpPr>
          <a:xfrm>
            <a:off x="4561122" y="4036441"/>
            <a:ext cx="988002" cy="1034158"/>
            <a:chOff x="4302177" y="5600264"/>
            <a:chExt cx="988002" cy="1034158"/>
          </a:xfrm>
        </p:grpSpPr>
        <p:sp>
          <p:nvSpPr>
            <p:cNvPr id="27" name="Oval 26">
              <a:extLst>
                <a:ext uri="{FF2B5EF4-FFF2-40B4-BE49-F238E27FC236}">
                  <a16:creationId xmlns:a16="http://schemas.microsoft.com/office/drawing/2014/main" id="{9BB6B0FB-2234-4A5B-B0E1-DE1ACBA091D1}"/>
                </a:ext>
              </a:extLst>
            </p:cNvPr>
            <p:cNvSpPr/>
            <p:nvPr/>
          </p:nvSpPr>
          <p:spPr>
            <a:xfrm>
              <a:off x="4302177" y="5600264"/>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015694F5-AE39-4D42-92CF-C57A254AD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6422" y="5716958"/>
              <a:ext cx="739512" cy="739512"/>
            </a:xfrm>
            <a:prstGeom prst="rect">
              <a:avLst/>
            </a:prstGeom>
          </p:spPr>
        </p:pic>
      </p:grpSp>
      <p:grpSp>
        <p:nvGrpSpPr>
          <p:cNvPr id="34" name="Group 33">
            <a:extLst>
              <a:ext uri="{FF2B5EF4-FFF2-40B4-BE49-F238E27FC236}">
                <a16:creationId xmlns:a16="http://schemas.microsoft.com/office/drawing/2014/main" id="{5F67FAE6-D480-48D2-92A3-EEEA77F98CD8}"/>
              </a:ext>
            </a:extLst>
          </p:cNvPr>
          <p:cNvGrpSpPr/>
          <p:nvPr/>
        </p:nvGrpSpPr>
        <p:grpSpPr>
          <a:xfrm>
            <a:off x="4561122" y="1668738"/>
            <a:ext cx="988002" cy="1034158"/>
            <a:chOff x="4302177" y="2072888"/>
            <a:chExt cx="988002" cy="1034158"/>
          </a:xfrm>
        </p:grpSpPr>
        <p:sp>
          <p:nvSpPr>
            <p:cNvPr id="24" name="Oval 23">
              <a:extLst>
                <a:ext uri="{FF2B5EF4-FFF2-40B4-BE49-F238E27FC236}">
                  <a16:creationId xmlns:a16="http://schemas.microsoft.com/office/drawing/2014/main" id="{0D662910-2792-45D6-BDD9-53318BDB2692}"/>
                </a:ext>
              </a:extLst>
            </p:cNvPr>
            <p:cNvSpPr/>
            <p:nvPr/>
          </p:nvSpPr>
          <p:spPr>
            <a:xfrm>
              <a:off x="4302177" y="2072888"/>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mn-ea"/>
                <a:cs typeface="Arial" panose="020B0604020202020204" pitchFamily="34" charset="0"/>
              </a:endParaRPr>
            </a:p>
          </p:txBody>
        </p:sp>
        <p:pic>
          <p:nvPicPr>
            <p:cNvPr id="29" name="Picture 28" descr="Icon&#10;&#10;Description automatically generated">
              <a:extLst>
                <a:ext uri="{FF2B5EF4-FFF2-40B4-BE49-F238E27FC236}">
                  <a16:creationId xmlns:a16="http://schemas.microsoft.com/office/drawing/2014/main" id="{CE16F35B-2618-4D0E-A07F-4D70735A8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3280" y="2255968"/>
              <a:ext cx="605796" cy="605796"/>
            </a:xfrm>
            <a:prstGeom prst="rect">
              <a:avLst/>
            </a:prstGeom>
          </p:spPr>
        </p:pic>
      </p:grpSp>
      <p:grpSp>
        <p:nvGrpSpPr>
          <p:cNvPr id="35" name="Group 34">
            <a:extLst>
              <a:ext uri="{FF2B5EF4-FFF2-40B4-BE49-F238E27FC236}">
                <a16:creationId xmlns:a16="http://schemas.microsoft.com/office/drawing/2014/main" id="{561FF1D4-3511-4D9F-9FCC-730D0785A80A}"/>
              </a:ext>
            </a:extLst>
          </p:cNvPr>
          <p:cNvGrpSpPr/>
          <p:nvPr/>
        </p:nvGrpSpPr>
        <p:grpSpPr>
          <a:xfrm>
            <a:off x="4561122" y="2892491"/>
            <a:ext cx="988002" cy="1034158"/>
            <a:chOff x="4302177" y="3296641"/>
            <a:chExt cx="988002" cy="1034158"/>
          </a:xfrm>
        </p:grpSpPr>
        <p:sp>
          <p:nvSpPr>
            <p:cNvPr id="25" name="Oval 24">
              <a:extLst>
                <a:ext uri="{FF2B5EF4-FFF2-40B4-BE49-F238E27FC236}">
                  <a16:creationId xmlns:a16="http://schemas.microsoft.com/office/drawing/2014/main" id="{CE504909-BEE9-4C37-854F-D678F6110444}"/>
                </a:ext>
              </a:extLst>
            </p:cNvPr>
            <p:cNvSpPr/>
            <p:nvPr/>
          </p:nvSpPr>
          <p:spPr>
            <a:xfrm>
              <a:off x="4302177" y="3296641"/>
              <a:ext cx="988002" cy="1034158"/>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mn-ea"/>
                <a:cs typeface="Arial" panose="020B0604020202020204" pitchFamily="34" charset="0"/>
              </a:endParaRPr>
            </a:p>
          </p:txBody>
        </p:sp>
        <p:pic>
          <p:nvPicPr>
            <p:cNvPr id="31" name="Picture 30" descr="Text&#10;&#10;Description automatically generated">
              <a:extLst>
                <a:ext uri="{FF2B5EF4-FFF2-40B4-BE49-F238E27FC236}">
                  <a16:creationId xmlns:a16="http://schemas.microsoft.com/office/drawing/2014/main" id="{8AAB86B7-9872-4D7F-91B0-BEC34052AE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333" y="3525362"/>
              <a:ext cx="548258" cy="548258"/>
            </a:xfrm>
            <a:prstGeom prst="rect">
              <a:avLst/>
            </a:prstGeom>
          </p:spPr>
        </p:pic>
      </p:grpSp>
      <p:sp>
        <p:nvSpPr>
          <p:cNvPr id="17" name="Oval 16">
            <a:extLst>
              <a:ext uri="{FF2B5EF4-FFF2-40B4-BE49-F238E27FC236}">
                <a16:creationId xmlns:a16="http://schemas.microsoft.com/office/drawing/2014/main" id="{1A157DDF-84B9-4DEB-AAA9-2BAFAA6C4082}"/>
              </a:ext>
            </a:extLst>
          </p:cNvPr>
          <p:cNvSpPr/>
          <p:nvPr/>
        </p:nvSpPr>
        <p:spPr>
          <a:xfrm>
            <a:off x="4152886" y="3183007"/>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mn-ea"/>
                <a:cs typeface="Arial" panose="020B0604020202020204" pitchFamily="34" charset="0"/>
              </a:rPr>
              <a:t>2</a:t>
            </a:r>
          </a:p>
        </p:txBody>
      </p:sp>
      <p:sp>
        <p:nvSpPr>
          <p:cNvPr id="19" name="Oval 18">
            <a:extLst>
              <a:ext uri="{FF2B5EF4-FFF2-40B4-BE49-F238E27FC236}">
                <a16:creationId xmlns:a16="http://schemas.microsoft.com/office/drawing/2014/main" id="{F1A76FB9-D263-451A-937A-D5B22D9D0F61}"/>
              </a:ext>
            </a:extLst>
          </p:cNvPr>
          <p:cNvSpPr/>
          <p:nvPr/>
        </p:nvSpPr>
        <p:spPr>
          <a:xfrm>
            <a:off x="4152886" y="1963807"/>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mn-ea"/>
                <a:cs typeface="Arial" panose="020B0604020202020204" pitchFamily="34" charset="0"/>
              </a:rPr>
              <a:t>1</a:t>
            </a:r>
          </a:p>
        </p:txBody>
      </p:sp>
      <p:sp>
        <p:nvSpPr>
          <p:cNvPr id="23" name="Oval 22">
            <a:extLst>
              <a:ext uri="{FF2B5EF4-FFF2-40B4-BE49-F238E27FC236}">
                <a16:creationId xmlns:a16="http://schemas.microsoft.com/office/drawing/2014/main" id="{31B0D4FC-20D0-4F2E-8B85-2FDA7B3EF07E}"/>
              </a:ext>
            </a:extLst>
          </p:cNvPr>
          <p:cNvSpPr/>
          <p:nvPr/>
        </p:nvSpPr>
        <p:spPr>
          <a:xfrm>
            <a:off x="4152886" y="4320113"/>
            <a:ext cx="430636" cy="466814"/>
          </a:xfrm>
          <a:prstGeom prst="ellipse">
            <a:avLst/>
          </a:prstGeom>
          <a:solidFill>
            <a:srgbClr val="00487E"/>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mn-ea"/>
                <a:cs typeface="Arial" panose="020B0604020202020204" pitchFamily="34" charset="0"/>
              </a:rPr>
              <a:t>3</a:t>
            </a:r>
          </a:p>
        </p:txBody>
      </p:sp>
      <p:sp>
        <p:nvSpPr>
          <p:cNvPr id="28" name="Rectangle 27">
            <a:extLst>
              <a:ext uri="{FF2B5EF4-FFF2-40B4-BE49-F238E27FC236}">
                <a16:creationId xmlns:a16="http://schemas.microsoft.com/office/drawing/2014/main" id="{C956865C-DB99-4298-8888-5715D5062755}"/>
              </a:ext>
            </a:extLst>
          </p:cNvPr>
          <p:cNvSpPr/>
          <p:nvPr/>
        </p:nvSpPr>
        <p:spPr>
          <a:xfrm>
            <a:off x="6375975" y="836392"/>
            <a:ext cx="4936690" cy="46166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Tw Cen MT" panose="020B0602020104020603" pitchFamily="34" charset="0"/>
                <a:ea typeface="Cambria" panose="02040503050406030204" pitchFamily="18" charset="0"/>
                <a:cs typeface="Arial" panose="020B0604020202020204" pitchFamily="34" charset="0"/>
              </a:rPr>
              <a:t>THE FUTURE</a:t>
            </a:r>
          </a:p>
        </p:txBody>
      </p:sp>
      <p:sp>
        <p:nvSpPr>
          <p:cNvPr id="30" name="Rectangle 29">
            <a:extLst>
              <a:ext uri="{FF2B5EF4-FFF2-40B4-BE49-F238E27FC236}">
                <a16:creationId xmlns:a16="http://schemas.microsoft.com/office/drawing/2014/main" id="{E22E8BB9-6D64-4D4B-AEC3-13A33E6A2C0B}"/>
              </a:ext>
            </a:extLst>
          </p:cNvPr>
          <p:cNvSpPr/>
          <p:nvPr/>
        </p:nvSpPr>
        <p:spPr>
          <a:xfrm>
            <a:off x="369108" y="1186459"/>
            <a:ext cx="2993824"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500" b="0" i="0" u="none" strike="noStrike" kern="1200" cap="none" spc="0" normalizeH="0" baseline="0" noProof="0">
              <a:ln>
                <a:noFill/>
              </a:ln>
              <a:solidFill>
                <a:prstClr val="white"/>
              </a:solidFill>
              <a:effectLst/>
              <a:uLnTx/>
              <a:uFillTx/>
              <a:latin typeface="Impact" panose="020B0806030902050204" pitchFamily="34" charset="0"/>
              <a:ea typeface="Cambria" panose="020405030504060302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E30C8E22-A8F6-4100-97C4-53193AF0A6CD}"/>
              </a:ext>
            </a:extLst>
          </p:cNvPr>
          <p:cNvPicPr>
            <a:picLocks noChangeAspect="1"/>
          </p:cNvPicPr>
          <p:nvPr/>
        </p:nvPicPr>
        <p:blipFill>
          <a:blip r:embed="rId6" cstate="email">
            <a:alphaModFix amt="33000"/>
            <a:extLst>
              <a:ext uri="{28A0092B-C50C-407E-A947-70E740481C1C}">
                <a14:useLocalDpi xmlns:a14="http://schemas.microsoft.com/office/drawing/2010/main"/>
              </a:ext>
            </a:extLst>
          </a:blip>
          <a:stretch>
            <a:fillRect/>
          </a:stretch>
        </p:blipFill>
        <p:spPr>
          <a:xfrm>
            <a:off x="403718" y="1585483"/>
            <a:ext cx="2993823" cy="4305126"/>
          </a:xfrm>
          <a:prstGeom prst="rect">
            <a:avLst/>
          </a:prstGeom>
        </p:spPr>
      </p:pic>
      <p:sp>
        <p:nvSpPr>
          <p:cNvPr id="38" name="!!Rail3">
            <a:extLst>
              <a:ext uri="{FF2B5EF4-FFF2-40B4-BE49-F238E27FC236}">
                <a16:creationId xmlns:a16="http://schemas.microsoft.com/office/drawing/2014/main" id="{4E65C66F-74AA-4CB0-8C79-A3F1A8359775}"/>
              </a:ext>
            </a:extLst>
          </p:cNvPr>
          <p:cNvSpPr/>
          <p:nvPr/>
        </p:nvSpPr>
        <p:spPr>
          <a:xfrm>
            <a:off x="649083" y="826694"/>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Impact" panose="020B0806030902050204" pitchFamily="34" charset="0"/>
                <a:ea typeface="+mn-ea"/>
                <a:cs typeface="Arial" panose="020B0604020202020204" pitchFamily="34" charset="0"/>
              </a:rPr>
              <a:t>2</a:t>
            </a:r>
          </a:p>
        </p:txBody>
      </p:sp>
      <p:sp>
        <p:nvSpPr>
          <p:cNvPr id="39" name="!!Rail">
            <a:extLst>
              <a:ext uri="{FF2B5EF4-FFF2-40B4-BE49-F238E27FC236}">
                <a16:creationId xmlns:a16="http://schemas.microsoft.com/office/drawing/2014/main" id="{9C723C2C-5784-42BB-8B03-0EC8C6D19C2E}"/>
              </a:ext>
            </a:extLst>
          </p:cNvPr>
          <p:cNvSpPr/>
          <p:nvPr/>
        </p:nvSpPr>
        <p:spPr>
          <a:xfrm>
            <a:off x="391509" y="5308832"/>
            <a:ext cx="2993824" cy="6467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a:ln>
                  <a:noFill/>
                </a:ln>
                <a:solidFill>
                  <a:prstClr val="white"/>
                </a:solidFill>
                <a:effectLst/>
                <a:uLnTx/>
                <a:uFillTx/>
                <a:latin typeface="Impact" panose="020B0806030902050204" pitchFamily="34" charset="0"/>
                <a:ea typeface="Cambria" panose="02040503050406030204" pitchFamily="18" charset="0"/>
                <a:cs typeface="Arial" panose="020B0604020202020204" pitchFamily="34" charset="0"/>
              </a:rPr>
              <a:t>UK Rail Reset</a:t>
            </a:r>
          </a:p>
        </p:txBody>
      </p:sp>
      <p:sp>
        <p:nvSpPr>
          <p:cNvPr id="40" name="Rectangle 39">
            <a:extLst>
              <a:ext uri="{FF2B5EF4-FFF2-40B4-BE49-F238E27FC236}">
                <a16:creationId xmlns:a16="http://schemas.microsoft.com/office/drawing/2014/main" id="{670380AB-6765-42E4-B26F-3FCE33B1AC66}"/>
              </a:ext>
            </a:extLst>
          </p:cNvPr>
          <p:cNvSpPr/>
          <p:nvPr/>
        </p:nvSpPr>
        <p:spPr>
          <a:xfrm>
            <a:off x="6375975" y="1374407"/>
            <a:ext cx="4936690" cy="230832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180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The Derby Vision is </a:t>
            </a:r>
            <a:r>
              <a:rPr lang="en-GB" sz="2400" b="1" i="1">
                <a:latin typeface="Tw Cen MT" panose="020B0602020104020603" pitchFamily="34" charset="0"/>
                <a:ea typeface="Cambria" panose="02040503050406030204" pitchFamily="18" charset="0"/>
                <a:cs typeface="Arial" panose="020B0604020202020204" pitchFamily="34" charset="0"/>
              </a:rPr>
              <a:t>de facto</a:t>
            </a:r>
            <a:r>
              <a:rPr lang="en-GB" sz="2400" b="1">
                <a:latin typeface="Tw Cen MT" panose="020B0602020104020603" pitchFamily="34" charset="0"/>
                <a:ea typeface="Cambria" panose="02040503050406030204" pitchFamily="18" charset="0"/>
                <a:cs typeface="Arial" panose="020B0604020202020204" pitchFamily="34" charset="0"/>
              </a:rPr>
              <a:t> the 21</a:t>
            </a:r>
            <a:r>
              <a:rPr lang="en-GB" sz="2400" b="1" baseline="30000">
                <a:latin typeface="Tw Cen MT" panose="020B0602020104020603" pitchFamily="34" charset="0"/>
                <a:ea typeface="Cambria" panose="02040503050406030204" pitchFamily="18" charset="0"/>
                <a:cs typeface="Arial" panose="020B0604020202020204" pitchFamily="34" charset="0"/>
              </a:rPr>
              <a:t>st</a:t>
            </a:r>
            <a:r>
              <a:rPr lang="en-GB" sz="2400" b="1">
                <a:latin typeface="Tw Cen MT" panose="020B0602020104020603" pitchFamily="34" charset="0"/>
                <a:ea typeface="Cambria" panose="02040503050406030204" pitchFamily="18" charset="0"/>
                <a:cs typeface="Arial" panose="020B0604020202020204" pitchFamily="34" charset="0"/>
              </a:rPr>
              <a:t> hub for UK rail – investment will enhance existing industry/ government collaborations in Defence and Nuclear in Abbey Wood and Sellafield</a:t>
            </a:r>
          </a:p>
        </p:txBody>
      </p:sp>
      <p:pic>
        <p:nvPicPr>
          <p:cNvPr id="41" name="Picture 40">
            <a:extLst>
              <a:ext uri="{FF2B5EF4-FFF2-40B4-BE49-F238E27FC236}">
                <a16:creationId xmlns:a16="http://schemas.microsoft.com/office/drawing/2014/main" id="{C9C208C2-AAA1-4F69-90D9-96DB4589C3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63905" y="3731615"/>
            <a:ext cx="4760830" cy="2677968"/>
          </a:xfrm>
          <a:prstGeom prst="rect">
            <a:avLst/>
          </a:prstGeom>
        </p:spPr>
      </p:pic>
    </p:spTree>
    <p:extLst>
      <p:ext uri="{BB962C8B-B14F-4D97-AF65-F5344CB8AC3E}">
        <p14:creationId xmlns:p14="http://schemas.microsoft.com/office/powerpoint/2010/main" val="235858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45CC6-FBE9-4CB5-A129-24425D0F794B}"/>
              </a:ext>
            </a:extLst>
          </p:cNvPr>
          <p:cNvSpPr/>
          <p:nvPr/>
        </p:nvSpPr>
        <p:spPr>
          <a:xfrm>
            <a:off x="4212960" y="859288"/>
            <a:ext cx="3815568"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359A276B-8F41-45EC-BC09-31A77657D7EE}"/>
              </a:ext>
            </a:extLst>
          </p:cNvPr>
          <p:cNvSpPr/>
          <p:nvPr/>
        </p:nvSpPr>
        <p:spPr>
          <a:xfrm>
            <a:off x="425233" y="852251"/>
            <a:ext cx="3598456" cy="4747437"/>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Levelling Up</a:t>
            </a:r>
          </a:p>
        </p:txBody>
      </p:sp>
      <p:pic>
        <p:nvPicPr>
          <p:cNvPr id="15" name="Picture 14">
            <a:extLst>
              <a:ext uri="{FF2B5EF4-FFF2-40B4-BE49-F238E27FC236}">
                <a16:creationId xmlns:a16="http://schemas.microsoft.com/office/drawing/2014/main" id="{67D42194-AD9F-4EC9-A12A-E5DD71FC3AC1}"/>
              </a:ext>
            </a:extLst>
          </p:cNvPr>
          <p:cNvPicPr>
            <a:picLocks noChangeAspect="1"/>
          </p:cNvPicPr>
          <p:nvPr/>
        </p:nvPicPr>
        <p:blipFill>
          <a:blip r:embed="rId2" cstate="email">
            <a:alphaModFix amt="41000"/>
            <a:extLst>
              <a:ext uri="{BEBA8EAE-BF5A-486C-A8C5-ECC9F3942E4B}">
                <a14:imgProps xmlns:a14="http://schemas.microsoft.com/office/drawing/2010/main">
                  <a14:imgLayer r:embed="rId3">
                    <a14:imgEffect>
                      <a14:colorTemperature colorTemp="6729"/>
                    </a14:imgEffect>
                    <a14:imgEffect>
                      <a14:saturation sat="68000"/>
                    </a14:imgEffect>
                  </a14:imgLayer>
                </a14:imgProps>
              </a:ext>
              <a:ext uri="{28A0092B-C50C-407E-A947-70E740481C1C}">
                <a14:useLocalDpi xmlns:a14="http://schemas.microsoft.com/office/drawing/2010/main"/>
              </a:ext>
            </a:extLst>
          </a:blip>
          <a:stretch>
            <a:fillRect/>
          </a:stretch>
        </p:blipFill>
        <p:spPr>
          <a:xfrm>
            <a:off x="425233" y="1258312"/>
            <a:ext cx="3584771" cy="3703565"/>
          </a:xfrm>
          <a:prstGeom prst="rect">
            <a:avLst/>
          </a:prstGeom>
        </p:spPr>
      </p:pic>
      <p:pic>
        <p:nvPicPr>
          <p:cNvPr id="17" name="Picture 16">
            <a:extLst>
              <a:ext uri="{FF2B5EF4-FFF2-40B4-BE49-F238E27FC236}">
                <a16:creationId xmlns:a16="http://schemas.microsoft.com/office/drawing/2014/main" id="{F9751D1E-4AD6-4508-950F-9EBB3DA36B86}"/>
              </a:ext>
            </a:extLst>
          </p:cNvPr>
          <p:cNvPicPr>
            <a:picLocks noChangeAspect="1"/>
          </p:cNvPicPr>
          <p:nvPr/>
        </p:nvPicPr>
        <p:blipFill>
          <a:blip r:embed="rId4" cstate="email">
            <a:alphaModFix amt="33000"/>
            <a:extLst>
              <a:ext uri="{28A0092B-C50C-407E-A947-70E740481C1C}">
                <a14:useLocalDpi xmlns:a14="http://schemas.microsoft.com/office/drawing/2010/main"/>
              </a:ext>
            </a:extLst>
          </a:blip>
          <a:stretch>
            <a:fillRect/>
          </a:stretch>
        </p:blipFill>
        <p:spPr>
          <a:xfrm>
            <a:off x="4247570" y="1258312"/>
            <a:ext cx="3815567" cy="4305126"/>
          </a:xfrm>
          <a:prstGeom prst="rect">
            <a:avLst/>
          </a:prstGeom>
        </p:spPr>
      </p:pic>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p:txBody>
          <a:bodyPr>
            <a:noAutofit/>
          </a:bodyPr>
          <a:lstStyle/>
          <a:p>
            <a:r>
              <a:rPr lang="en-GB" sz="2900" b="0">
                <a:latin typeface="Impact" panose="020B0806030902050204" pitchFamily="34" charset="0"/>
              </a:rPr>
              <a:t>THREE CONVERGING AGENDAS</a:t>
            </a:r>
          </a:p>
        </p:txBody>
      </p:sp>
      <p:sp>
        <p:nvSpPr>
          <p:cNvPr id="8" name="!!Rail3">
            <a:extLst>
              <a:ext uri="{FF2B5EF4-FFF2-40B4-BE49-F238E27FC236}">
                <a16:creationId xmlns:a16="http://schemas.microsoft.com/office/drawing/2014/main" id="{7DCAA1D2-2D31-48B5-95DE-5BE99FACBE51}"/>
              </a:ext>
            </a:extLst>
          </p:cNvPr>
          <p:cNvSpPr/>
          <p:nvPr/>
        </p:nvSpPr>
        <p:spPr>
          <a:xfrm>
            <a:off x="4492935" y="49952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9" name="!!LU1">
            <a:extLst>
              <a:ext uri="{FF2B5EF4-FFF2-40B4-BE49-F238E27FC236}">
                <a16:creationId xmlns:a16="http://schemas.microsoft.com/office/drawing/2014/main" id="{5B1A2530-E11D-4C53-926A-588F7EEA686F}"/>
              </a:ext>
            </a:extLst>
          </p:cNvPr>
          <p:cNvSpPr/>
          <p:nvPr/>
        </p:nvSpPr>
        <p:spPr>
          <a:xfrm>
            <a:off x="636905" y="49952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4" name="!!Rail">
            <a:extLst>
              <a:ext uri="{FF2B5EF4-FFF2-40B4-BE49-F238E27FC236}">
                <a16:creationId xmlns:a16="http://schemas.microsoft.com/office/drawing/2014/main" id="{E957B7E4-74BF-4A66-B990-90E30E88759D}"/>
              </a:ext>
            </a:extLst>
          </p:cNvPr>
          <p:cNvSpPr/>
          <p:nvPr/>
        </p:nvSpPr>
        <p:spPr>
          <a:xfrm>
            <a:off x="4235361" y="4981661"/>
            <a:ext cx="3815568" cy="6467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sp>
        <p:nvSpPr>
          <p:cNvPr id="25" name="!!LU">
            <a:extLst>
              <a:ext uri="{FF2B5EF4-FFF2-40B4-BE49-F238E27FC236}">
                <a16:creationId xmlns:a16="http://schemas.microsoft.com/office/drawing/2014/main" id="{0F7B4AB2-226C-4F6E-AEAC-8CD322A430FC}"/>
              </a:ext>
            </a:extLst>
          </p:cNvPr>
          <p:cNvSpPr/>
          <p:nvPr/>
        </p:nvSpPr>
        <p:spPr>
          <a:xfrm>
            <a:off x="425232" y="4961877"/>
            <a:ext cx="3584771" cy="6467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Levelling Up</a:t>
            </a:r>
          </a:p>
        </p:txBody>
      </p:sp>
      <p:sp>
        <p:nvSpPr>
          <p:cNvPr id="16" name="Rectangle 15">
            <a:extLst>
              <a:ext uri="{FF2B5EF4-FFF2-40B4-BE49-F238E27FC236}">
                <a16:creationId xmlns:a16="http://schemas.microsoft.com/office/drawing/2014/main" id="{D121AFA4-81EE-43C5-AAB6-413E8630A235}"/>
              </a:ext>
            </a:extLst>
          </p:cNvPr>
          <p:cNvSpPr/>
          <p:nvPr/>
        </p:nvSpPr>
        <p:spPr>
          <a:xfrm>
            <a:off x="8238375" y="858221"/>
            <a:ext cx="3438835" cy="474040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Derby’s Growth Agenda</a:t>
            </a:r>
          </a:p>
        </p:txBody>
      </p:sp>
      <p:sp>
        <p:nvSpPr>
          <p:cNvPr id="18" name="!!Derby2">
            <a:extLst>
              <a:ext uri="{FF2B5EF4-FFF2-40B4-BE49-F238E27FC236}">
                <a16:creationId xmlns:a16="http://schemas.microsoft.com/office/drawing/2014/main" id="{1CCBDA04-5215-495D-99EE-80BA326C4BB8}"/>
              </a:ext>
            </a:extLst>
          </p:cNvPr>
          <p:cNvSpPr/>
          <p:nvPr/>
        </p:nvSpPr>
        <p:spPr>
          <a:xfrm>
            <a:off x="8493324" y="499523"/>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pic>
        <p:nvPicPr>
          <p:cNvPr id="20" name="Picture 19">
            <a:extLst>
              <a:ext uri="{FF2B5EF4-FFF2-40B4-BE49-F238E27FC236}">
                <a16:creationId xmlns:a16="http://schemas.microsoft.com/office/drawing/2014/main" id="{723238FD-FBDE-4BA3-AE1E-E8EE3D175173}"/>
              </a:ext>
            </a:extLst>
          </p:cNvPr>
          <p:cNvPicPr>
            <a:picLocks noChangeAspect="1"/>
          </p:cNvPicPr>
          <p:nvPr/>
        </p:nvPicPr>
        <p:blipFill>
          <a:blip r:embed="rId5">
            <a:alphaModFix amt="34000"/>
            <a:extLst>
              <a:ext uri="{28A0092B-C50C-407E-A947-70E740481C1C}">
                <a14:useLocalDpi xmlns:a14="http://schemas.microsoft.com/office/drawing/2010/main"/>
              </a:ext>
            </a:extLst>
          </a:blip>
          <a:stretch>
            <a:fillRect/>
          </a:stretch>
        </p:blipFill>
        <p:spPr>
          <a:xfrm>
            <a:off x="8308503" y="1258312"/>
            <a:ext cx="3323905" cy="4124104"/>
          </a:xfrm>
          <a:prstGeom prst="rect">
            <a:avLst/>
          </a:prstGeom>
        </p:spPr>
      </p:pic>
      <p:sp>
        <p:nvSpPr>
          <p:cNvPr id="21" name="!!Derby">
            <a:extLst>
              <a:ext uri="{FF2B5EF4-FFF2-40B4-BE49-F238E27FC236}">
                <a16:creationId xmlns:a16="http://schemas.microsoft.com/office/drawing/2014/main" id="{113D04FA-BC06-4B28-8F54-2D51697157A9}"/>
              </a:ext>
            </a:extLst>
          </p:cNvPr>
          <p:cNvSpPr/>
          <p:nvPr/>
        </p:nvSpPr>
        <p:spPr>
          <a:xfrm>
            <a:off x="8238375" y="4572000"/>
            <a:ext cx="3438835" cy="102662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000">
                <a:latin typeface="Impact" panose="020B0806030902050204" pitchFamily="34" charset="0"/>
                <a:ea typeface="Cambria" panose="02040503050406030204" pitchFamily="18" charset="0"/>
                <a:cs typeface="Arial" panose="020B0604020202020204" pitchFamily="34" charset="0"/>
              </a:rPr>
              <a:t>Derby: Igniting the Midlands Engine</a:t>
            </a:r>
          </a:p>
        </p:txBody>
      </p:sp>
    </p:spTree>
    <p:extLst>
      <p:ext uri="{BB962C8B-B14F-4D97-AF65-F5344CB8AC3E}">
        <p14:creationId xmlns:p14="http://schemas.microsoft.com/office/powerpoint/2010/main" val="16032947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p&#10;&#10;Description automatically generated">
            <a:extLst>
              <a:ext uri="{FF2B5EF4-FFF2-40B4-BE49-F238E27FC236}">
                <a16:creationId xmlns:a16="http://schemas.microsoft.com/office/drawing/2014/main" id="{386E7F33-A6B6-4697-917C-FF61710132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1390" y="158327"/>
            <a:ext cx="6509990" cy="6363698"/>
          </a:xfrm>
          <a:prstGeom prst="rect">
            <a:avLst/>
          </a:prstGeom>
        </p:spPr>
      </p:pic>
      <p:sp>
        <p:nvSpPr>
          <p:cNvPr id="27" name="!!Derby">
            <a:extLst>
              <a:ext uri="{FF2B5EF4-FFF2-40B4-BE49-F238E27FC236}">
                <a16:creationId xmlns:a16="http://schemas.microsoft.com/office/drawing/2014/main" id="{2C288465-512A-4BF7-AEDD-5DD8C4789C2E}"/>
              </a:ext>
            </a:extLst>
          </p:cNvPr>
          <p:cNvSpPr/>
          <p:nvPr/>
        </p:nvSpPr>
        <p:spPr>
          <a:xfrm>
            <a:off x="864175" y="485622"/>
            <a:ext cx="4127826" cy="82896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Derby’s Assets</a:t>
            </a:r>
          </a:p>
        </p:txBody>
      </p:sp>
      <p:sp>
        <p:nvSpPr>
          <p:cNvPr id="28" name="!!Derby2">
            <a:extLst>
              <a:ext uri="{FF2B5EF4-FFF2-40B4-BE49-F238E27FC236}">
                <a16:creationId xmlns:a16="http://schemas.microsoft.com/office/drawing/2014/main" id="{D8430187-F2E0-4EFE-9702-592ED11C22EB}"/>
              </a:ext>
            </a:extLst>
          </p:cNvPr>
          <p:cNvSpPr/>
          <p:nvPr/>
        </p:nvSpPr>
        <p:spPr>
          <a:xfrm>
            <a:off x="325136" y="526163"/>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EFF6FF76-4A55-404A-A953-0EE5CC1F98E6}"/>
              </a:ext>
            </a:extLst>
          </p:cNvPr>
          <p:cNvSpPr txBox="1"/>
          <p:nvPr/>
        </p:nvSpPr>
        <p:spPr>
          <a:xfrm>
            <a:off x="888314" y="1854337"/>
            <a:ext cx="4542684" cy="1338828"/>
          </a:xfrm>
          <a:prstGeom prst="rect">
            <a:avLst/>
          </a:prstGeom>
          <a:solidFill>
            <a:srgbClr val="488E34"/>
          </a:solidFill>
        </p:spPr>
        <p:txBody>
          <a:bodyPr wrap="square" lIns="108000" rIns="108000" rtlCol="0">
            <a:spAutoFit/>
          </a:bodyPr>
          <a:lstStyle/>
          <a:p>
            <a:pPr algn="ctr"/>
            <a:r>
              <a:rPr lang="en-GB" sz="2700" b="1">
                <a:solidFill>
                  <a:schemeClr val="bg1"/>
                </a:solidFill>
                <a:latin typeface="Tw Cen MT" panose="020B0602020104020603" pitchFamily="34" charset="0"/>
              </a:rPr>
              <a:t>Derby is the only true rail manufacturing and industrial cluster in the UK</a:t>
            </a:r>
          </a:p>
        </p:txBody>
      </p:sp>
      <p:sp>
        <p:nvSpPr>
          <p:cNvPr id="21" name="TextBox 20">
            <a:extLst>
              <a:ext uri="{FF2B5EF4-FFF2-40B4-BE49-F238E27FC236}">
                <a16:creationId xmlns:a16="http://schemas.microsoft.com/office/drawing/2014/main" id="{A25EB0F2-884F-4A11-AAFA-69D581B6453B}"/>
              </a:ext>
            </a:extLst>
          </p:cNvPr>
          <p:cNvSpPr txBox="1"/>
          <p:nvPr/>
        </p:nvSpPr>
        <p:spPr>
          <a:xfrm>
            <a:off x="864858" y="3514383"/>
            <a:ext cx="4542684" cy="1338828"/>
          </a:xfrm>
          <a:prstGeom prst="rect">
            <a:avLst/>
          </a:prstGeom>
          <a:solidFill>
            <a:srgbClr val="488E34"/>
          </a:solidFill>
        </p:spPr>
        <p:txBody>
          <a:bodyPr wrap="square" lIns="108000" rIns="108000" rtlCol="0">
            <a:spAutoFit/>
          </a:bodyPr>
          <a:lstStyle/>
          <a:p>
            <a:pPr algn="ctr"/>
            <a:r>
              <a:rPr lang="en-GB" sz="2700" b="1">
                <a:solidFill>
                  <a:schemeClr val="bg1"/>
                </a:solidFill>
                <a:latin typeface="Tw Cen MT" panose="020B0602020104020603" pitchFamily="34" charset="0"/>
              </a:rPr>
              <a:t>It holds ingredients vital to the UK’s railway transformation…</a:t>
            </a:r>
          </a:p>
        </p:txBody>
      </p:sp>
    </p:spTree>
    <p:extLst>
      <p:ext uri="{BB962C8B-B14F-4D97-AF65-F5344CB8AC3E}">
        <p14:creationId xmlns:p14="http://schemas.microsoft.com/office/powerpoint/2010/main" val="15461047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Map&#10;&#10;Description automatically generated" hidden="1">
            <a:extLst>
              <a:ext uri="{FF2B5EF4-FFF2-40B4-BE49-F238E27FC236}">
                <a16:creationId xmlns:a16="http://schemas.microsoft.com/office/drawing/2014/main" id="{87A9AE0E-2971-4C20-A5F7-4669C935069E}"/>
              </a:ext>
            </a:extLst>
          </p:cNvPr>
          <p:cNvPicPr>
            <a:picLocks noChangeAspect="1"/>
          </p:cNvPicPr>
          <p:nvPr/>
        </p:nvPicPr>
        <p:blipFill>
          <a:blip r:embed="rId3" cstate="email">
            <a:alphaModFix amt="0"/>
            <a:extLst>
              <a:ext uri="{28A0092B-C50C-407E-A947-70E740481C1C}">
                <a14:useLocalDpi xmlns:a14="http://schemas.microsoft.com/office/drawing/2010/main"/>
              </a:ext>
            </a:extLst>
          </a:blip>
          <a:stretch>
            <a:fillRect/>
          </a:stretch>
        </p:blipFill>
        <p:spPr>
          <a:xfrm>
            <a:off x="-22741488" y="-34145830"/>
            <a:ext cx="80640044" cy="78827904"/>
          </a:xfrm>
          <a:prstGeom prst="rect">
            <a:avLst/>
          </a:prstGeom>
        </p:spPr>
      </p:pic>
      <p:pic>
        <p:nvPicPr>
          <p:cNvPr id="5" name="Picture 4">
            <a:extLst>
              <a:ext uri="{FF2B5EF4-FFF2-40B4-BE49-F238E27FC236}">
                <a16:creationId xmlns:a16="http://schemas.microsoft.com/office/drawing/2014/main" id="{DB32F45D-32B7-418F-96CF-71B2FC5FD49A}"/>
              </a:ext>
            </a:extLst>
          </p:cNvPr>
          <p:cNvPicPr>
            <a:picLocks noChangeAspect="1"/>
          </p:cNvPicPr>
          <p:nvPr/>
        </p:nvPicPr>
        <p:blipFill rotWithShape="1">
          <a:blip r:embed="rId4" cstate="screen">
            <a:alphaModFix amt="70000"/>
            <a:extLst>
              <a:ext uri="{28A0092B-C50C-407E-A947-70E740481C1C}">
                <a14:useLocalDpi xmlns:a14="http://schemas.microsoft.com/office/drawing/2010/main"/>
              </a:ext>
            </a:extLst>
          </a:blip>
          <a:srcRect/>
          <a:stretch/>
        </p:blipFill>
        <p:spPr>
          <a:xfrm>
            <a:off x="1" y="1"/>
            <a:ext cx="12192000" cy="6890502"/>
          </a:xfrm>
          <a:prstGeom prst="rect">
            <a:avLst/>
          </a:prstGeom>
        </p:spPr>
      </p:pic>
      <p:sp>
        <p:nvSpPr>
          <p:cNvPr id="27" name="Rectangle 26">
            <a:extLst>
              <a:ext uri="{FF2B5EF4-FFF2-40B4-BE49-F238E27FC236}">
                <a16:creationId xmlns:a16="http://schemas.microsoft.com/office/drawing/2014/main" id="{2C288465-512A-4BF7-AEDD-5DD8C4789C2E}"/>
              </a:ext>
            </a:extLst>
          </p:cNvPr>
          <p:cNvSpPr/>
          <p:nvPr/>
        </p:nvSpPr>
        <p:spPr>
          <a:xfrm>
            <a:off x="864175" y="485622"/>
            <a:ext cx="4127826" cy="82896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Derby is already central to UK  Rail’s Future </a:t>
            </a:r>
          </a:p>
        </p:txBody>
      </p:sp>
      <p:sp>
        <p:nvSpPr>
          <p:cNvPr id="28" name="Oval 27">
            <a:extLst>
              <a:ext uri="{FF2B5EF4-FFF2-40B4-BE49-F238E27FC236}">
                <a16:creationId xmlns:a16="http://schemas.microsoft.com/office/drawing/2014/main" id="{D8430187-F2E0-4EFE-9702-592ED11C22EB}"/>
              </a:ext>
            </a:extLst>
          </p:cNvPr>
          <p:cNvSpPr/>
          <p:nvPr/>
        </p:nvSpPr>
        <p:spPr>
          <a:xfrm>
            <a:off x="325136" y="526163"/>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3</a:t>
            </a:r>
          </a:p>
        </p:txBody>
      </p:sp>
      <p:grpSp>
        <p:nvGrpSpPr>
          <p:cNvPr id="24" name="Group 23">
            <a:extLst>
              <a:ext uri="{FF2B5EF4-FFF2-40B4-BE49-F238E27FC236}">
                <a16:creationId xmlns:a16="http://schemas.microsoft.com/office/drawing/2014/main" id="{B41F5A9F-3E75-465E-B5BD-71220E9ECD11}"/>
              </a:ext>
            </a:extLst>
          </p:cNvPr>
          <p:cNvGrpSpPr/>
          <p:nvPr/>
        </p:nvGrpSpPr>
        <p:grpSpPr>
          <a:xfrm>
            <a:off x="260775" y="5854253"/>
            <a:ext cx="2169069" cy="1036249"/>
            <a:chOff x="260775" y="5854253"/>
            <a:chExt cx="2169069" cy="1036249"/>
          </a:xfrm>
        </p:grpSpPr>
        <p:sp>
          <p:nvSpPr>
            <p:cNvPr id="2" name="TextBox 1">
              <a:extLst>
                <a:ext uri="{FF2B5EF4-FFF2-40B4-BE49-F238E27FC236}">
                  <a16:creationId xmlns:a16="http://schemas.microsoft.com/office/drawing/2014/main" id="{F441A49D-0284-40D7-9EC5-13A62E5DD264}"/>
                </a:ext>
              </a:extLst>
            </p:cNvPr>
            <p:cNvSpPr txBox="1"/>
            <p:nvPr/>
          </p:nvSpPr>
          <p:spPr>
            <a:xfrm>
              <a:off x="1367081" y="6474943"/>
              <a:ext cx="1062763" cy="400110"/>
            </a:xfrm>
            <a:prstGeom prst="rect">
              <a:avLst/>
            </a:prstGeom>
            <a:solidFill>
              <a:srgbClr val="FFFFFF">
                <a:alpha val="60000"/>
              </a:srgbClr>
            </a:solidFill>
          </p:spPr>
          <p:txBody>
            <a:bodyPr wrap="square" rtlCol="0">
              <a:spAutoFit/>
            </a:bodyPr>
            <a:lstStyle/>
            <a:p>
              <a:pPr algn="ctr"/>
              <a:r>
                <a:rPr lang="en-GB" sz="2000" b="1">
                  <a:solidFill>
                    <a:srgbClr val="C00000"/>
                  </a:solidFill>
                  <a:latin typeface="Tw Cen MT" panose="020B0602020104020603" pitchFamily="34" charset="0"/>
                </a:rPr>
                <a:t>8 miles</a:t>
              </a:r>
            </a:p>
          </p:txBody>
        </p:sp>
        <p:grpSp>
          <p:nvGrpSpPr>
            <p:cNvPr id="76" name="Group 75">
              <a:extLst>
                <a:ext uri="{FF2B5EF4-FFF2-40B4-BE49-F238E27FC236}">
                  <a16:creationId xmlns:a16="http://schemas.microsoft.com/office/drawing/2014/main" id="{345503AE-243A-43E4-AE2D-AC5AD5761D8D}"/>
                </a:ext>
              </a:extLst>
            </p:cNvPr>
            <p:cNvGrpSpPr/>
            <p:nvPr/>
          </p:nvGrpSpPr>
          <p:grpSpPr>
            <a:xfrm>
              <a:off x="260775" y="5854253"/>
              <a:ext cx="1975170" cy="1036249"/>
              <a:chOff x="670713" y="5859902"/>
              <a:chExt cx="1975170" cy="1036249"/>
            </a:xfrm>
          </p:grpSpPr>
          <p:cxnSp>
            <p:nvCxnSpPr>
              <p:cNvPr id="77" name="Straight Arrow Connector 76">
                <a:extLst>
                  <a:ext uri="{FF2B5EF4-FFF2-40B4-BE49-F238E27FC236}">
                    <a16:creationId xmlns:a16="http://schemas.microsoft.com/office/drawing/2014/main" id="{0BDED947-A3CF-40E4-A670-8600E64A5FB8}"/>
                  </a:ext>
                </a:extLst>
              </p:cNvPr>
              <p:cNvCxnSpPr>
                <a:cxnSpLocks/>
                <a:stCxn id="78" idx="2"/>
              </p:cNvCxnSpPr>
              <p:nvPr/>
            </p:nvCxnSpPr>
            <p:spPr>
              <a:xfrm>
                <a:off x="1658298" y="6430954"/>
                <a:ext cx="0" cy="465197"/>
              </a:xfrm>
              <a:prstGeom prst="straightConnector1">
                <a:avLst/>
              </a:prstGeom>
              <a:ln w="57150">
                <a:solidFill>
                  <a:srgbClr val="AC0000"/>
                </a:solidFill>
                <a:tailEnd type="triangle"/>
              </a:ln>
            </p:spPr>
            <p:style>
              <a:lnRef idx="2">
                <a:schemeClr val="accent1"/>
              </a:lnRef>
              <a:fillRef idx="0">
                <a:schemeClr val="accent1"/>
              </a:fillRef>
              <a:effectRef idx="1">
                <a:schemeClr val="accent1"/>
              </a:effectRef>
              <a:fontRef idx="minor">
                <a:schemeClr val="tx1"/>
              </a:fontRef>
            </p:style>
          </p:cxnSp>
          <p:pic>
            <p:nvPicPr>
              <p:cNvPr id="78" name="Picture 8">
                <a:extLst>
                  <a:ext uri="{FF2B5EF4-FFF2-40B4-BE49-F238E27FC236}">
                    <a16:creationId xmlns:a16="http://schemas.microsoft.com/office/drawing/2014/main" id="{64330318-436F-44CF-A607-DB7DA2E779B2}"/>
                  </a:ext>
                </a:extLst>
              </p:cNvPr>
              <p:cNvPicPr>
                <a:picLocks noChangeAspect="1" noChangeArrowheads="1"/>
              </p:cNvPicPr>
              <p:nvPr/>
            </p:nvPicPr>
            <p:blipFill>
              <a:blip r:embed="rId5"/>
              <a:srcRect/>
              <a:stretch/>
            </p:blipFill>
            <p:spPr bwMode="auto">
              <a:xfrm>
                <a:off x="670713" y="5859902"/>
                <a:ext cx="1975170" cy="571052"/>
              </a:xfrm>
              <a:prstGeom prst="rect">
                <a:avLst/>
              </a:prstGeom>
              <a:noFill/>
              <a:ln w="38100">
                <a:solidFill>
                  <a:srgbClr val="AC0000"/>
                </a:solidFill>
              </a:ln>
              <a:extLst>
                <a:ext uri="{909E8E84-426E-40DD-AFC4-6F175D3DCCD1}">
                  <a14:hiddenFill xmlns:a14="http://schemas.microsoft.com/office/drawing/2010/main">
                    <a:solidFill>
                      <a:srgbClr val="FFFFFF"/>
                    </a:solidFill>
                  </a14:hiddenFill>
                </a:ext>
              </a:extLst>
            </p:spPr>
          </p:pic>
        </p:grpSp>
      </p:grpSp>
      <p:grpSp>
        <p:nvGrpSpPr>
          <p:cNvPr id="82" name="Group 81">
            <a:extLst>
              <a:ext uri="{FF2B5EF4-FFF2-40B4-BE49-F238E27FC236}">
                <a16:creationId xmlns:a16="http://schemas.microsoft.com/office/drawing/2014/main" id="{26C6471A-ACFA-43B1-ACD8-0A3F0AE1B20D}"/>
              </a:ext>
            </a:extLst>
          </p:cNvPr>
          <p:cNvGrpSpPr/>
          <p:nvPr/>
        </p:nvGrpSpPr>
        <p:grpSpPr>
          <a:xfrm>
            <a:off x="4318141" y="1744207"/>
            <a:ext cx="2036682" cy="1732418"/>
            <a:chOff x="4318141" y="1744207"/>
            <a:chExt cx="2036682" cy="1732418"/>
          </a:xfrm>
        </p:grpSpPr>
        <p:cxnSp>
          <p:nvCxnSpPr>
            <p:cNvPr id="83" name="Straight Arrow Connector 82">
              <a:extLst>
                <a:ext uri="{FF2B5EF4-FFF2-40B4-BE49-F238E27FC236}">
                  <a16:creationId xmlns:a16="http://schemas.microsoft.com/office/drawing/2014/main" id="{B6FA3BA3-0458-4C1D-99D0-7CC3BE6EA4EE}"/>
                </a:ext>
              </a:extLst>
            </p:cNvPr>
            <p:cNvCxnSpPr>
              <a:cxnSpLocks/>
            </p:cNvCxnSpPr>
            <p:nvPr/>
          </p:nvCxnSpPr>
          <p:spPr>
            <a:xfrm>
              <a:off x="5360654" y="2452715"/>
              <a:ext cx="994169" cy="1023910"/>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B6D7B06B-DEDF-4329-8791-C5045E9ACF1B}"/>
                </a:ext>
              </a:extLst>
            </p:cNvPr>
            <p:cNvGrpSpPr/>
            <p:nvPr/>
          </p:nvGrpSpPr>
          <p:grpSpPr>
            <a:xfrm>
              <a:off x="4318141" y="1744207"/>
              <a:ext cx="1338714" cy="1209669"/>
              <a:chOff x="5071188" y="3523243"/>
              <a:chExt cx="1865507" cy="1480040"/>
            </a:xfrm>
          </p:grpSpPr>
          <p:pic>
            <p:nvPicPr>
              <p:cNvPr id="85" name="Picture 84">
                <a:extLst>
                  <a:ext uri="{FF2B5EF4-FFF2-40B4-BE49-F238E27FC236}">
                    <a16:creationId xmlns:a16="http://schemas.microsoft.com/office/drawing/2014/main" id="{DAE2BDF8-A844-44B5-BF29-FEB0CEFA6FC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34585" y="3523243"/>
                <a:ext cx="1338713" cy="839877"/>
              </a:xfrm>
              <a:prstGeom prst="rect">
                <a:avLst/>
              </a:prstGeom>
              <a:ln>
                <a:noFill/>
              </a:ln>
            </p:spPr>
          </p:pic>
          <p:sp>
            <p:nvSpPr>
              <p:cNvPr id="86" name="Rectangle 85">
                <a:extLst>
                  <a:ext uri="{FF2B5EF4-FFF2-40B4-BE49-F238E27FC236}">
                    <a16:creationId xmlns:a16="http://schemas.microsoft.com/office/drawing/2014/main" id="{D557025D-D0E1-45F3-B36D-A11A48E1D99E}"/>
                  </a:ext>
                </a:extLst>
              </p:cNvPr>
              <p:cNvSpPr/>
              <p:nvPr/>
            </p:nvSpPr>
            <p:spPr>
              <a:xfrm>
                <a:off x="5071188" y="4363119"/>
                <a:ext cx="1865507" cy="640164"/>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ED1C24"/>
                    </a:solidFill>
                    <a:effectLst/>
                    <a:uLnTx/>
                    <a:uFillTx/>
                    <a:latin typeface="Century Gothic" panose="020B0502020202020204" pitchFamily="34" charset="0"/>
                    <a:ea typeface="+mn-ea"/>
                    <a:cs typeface="+mn-cs"/>
                  </a:rPr>
                  <a:t>Derby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a:solidFill>
                      <a:srgbClr val="ED1C24"/>
                    </a:solidFill>
                    <a:latin typeface="Century Gothic" panose="020B0502020202020204" pitchFamily="34" charset="0"/>
                  </a:rPr>
                  <a:t>Station</a:t>
                </a:r>
                <a:endParaRPr kumimoji="0" lang="en-GB" sz="1400" b="1" u="none" strike="noStrike" kern="1200" cap="none" spc="0" normalizeH="0" baseline="0" noProof="0">
                  <a:ln>
                    <a:noFill/>
                  </a:ln>
                  <a:solidFill>
                    <a:srgbClr val="ED1C24"/>
                  </a:solidFill>
                  <a:effectLst/>
                  <a:uLnTx/>
                  <a:uFillTx/>
                  <a:latin typeface="Century Gothic" panose="020B0502020202020204" pitchFamily="34" charset="0"/>
                  <a:ea typeface="+mn-ea"/>
                  <a:cs typeface="+mn-cs"/>
                </a:endParaRPr>
              </a:p>
            </p:txBody>
          </p:sp>
        </p:grpSp>
      </p:grpSp>
      <p:grpSp>
        <p:nvGrpSpPr>
          <p:cNvPr id="90" name="Group 89">
            <a:extLst>
              <a:ext uri="{FF2B5EF4-FFF2-40B4-BE49-F238E27FC236}">
                <a16:creationId xmlns:a16="http://schemas.microsoft.com/office/drawing/2014/main" id="{17E4ED34-033C-44CD-A3E2-2B7DE194DB45}"/>
              </a:ext>
            </a:extLst>
          </p:cNvPr>
          <p:cNvGrpSpPr/>
          <p:nvPr/>
        </p:nvGrpSpPr>
        <p:grpSpPr>
          <a:xfrm>
            <a:off x="663844" y="2314501"/>
            <a:ext cx="9046254" cy="4358518"/>
            <a:chOff x="-6749466" y="1624727"/>
            <a:chExt cx="9046254" cy="4358518"/>
          </a:xfrm>
        </p:grpSpPr>
        <p:sp>
          <p:nvSpPr>
            <p:cNvPr id="91" name="Oval 90">
              <a:extLst>
                <a:ext uri="{FF2B5EF4-FFF2-40B4-BE49-F238E27FC236}">
                  <a16:creationId xmlns:a16="http://schemas.microsoft.com/office/drawing/2014/main" id="{E3443A55-3058-4E6D-A4AC-4696C0FCE330}"/>
                </a:ext>
              </a:extLst>
            </p:cNvPr>
            <p:cNvSpPr/>
            <p:nvPr/>
          </p:nvSpPr>
          <p:spPr>
            <a:xfrm rot="299365">
              <a:off x="-2146936" y="1624727"/>
              <a:ext cx="4443724" cy="4358518"/>
            </a:xfrm>
            <a:prstGeom prst="ellipse">
              <a:avLst/>
            </a:prstGeom>
            <a:noFill/>
            <a:ln w="38100">
              <a:solidFill>
                <a:schemeClr val="tx2"/>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2" name="Straight Arrow Connector 91">
              <a:extLst>
                <a:ext uri="{FF2B5EF4-FFF2-40B4-BE49-F238E27FC236}">
                  <a16:creationId xmlns:a16="http://schemas.microsoft.com/office/drawing/2014/main" id="{F1A224C1-C469-4CD9-A37F-51455B60947C}"/>
                </a:ext>
              </a:extLst>
            </p:cNvPr>
            <p:cNvCxnSpPr>
              <a:cxnSpLocks/>
              <a:stCxn id="93" idx="3"/>
              <a:endCxn id="91" idx="2"/>
            </p:cNvCxnSpPr>
            <p:nvPr/>
          </p:nvCxnSpPr>
          <p:spPr>
            <a:xfrm>
              <a:off x="-5411572" y="3078590"/>
              <a:ext cx="3273055" cy="532157"/>
            </a:xfrm>
            <a:prstGeom prst="straightConnector1">
              <a:avLst/>
            </a:prstGeom>
            <a:ln w="38100">
              <a:solidFill>
                <a:schemeClr val="tx2"/>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15CB9691-EC5F-4DF8-AD8E-E8CA66043CDB}"/>
                </a:ext>
              </a:extLst>
            </p:cNvPr>
            <p:cNvSpPr/>
            <p:nvPr/>
          </p:nvSpPr>
          <p:spPr>
            <a:xfrm>
              <a:off x="-6749466" y="2876637"/>
              <a:ext cx="1337894" cy="4039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a:latin typeface="Impact" panose="020B0806030902050204" pitchFamily="34" charset="0"/>
                  <a:ea typeface="Cambria" panose="02040503050406030204" pitchFamily="18" charset="0"/>
                  <a:cs typeface="Arial" panose="020B0604020202020204" pitchFamily="34" charset="0"/>
                </a:rPr>
                <a:t>⌀ 1 mile </a:t>
              </a:r>
            </a:p>
          </p:txBody>
        </p:sp>
      </p:grpSp>
      <p:grpSp>
        <p:nvGrpSpPr>
          <p:cNvPr id="25" name="Group 24">
            <a:extLst>
              <a:ext uri="{FF2B5EF4-FFF2-40B4-BE49-F238E27FC236}">
                <a16:creationId xmlns:a16="http://schemas.microsoft.com/office/drawing/2014/main" id="{E02D5779-3766-4D30-88CE-D1F4D1C07176}"/>
              </a:ext>
            </a:extLst>
          </p:cNvPr>
          <p:cNvGrpSpPr/>
          <p:nvPr/>
        </p:nvGrpSpPr>
        <p:grpSpPr>
          <a:xfrm>
            <a:off x="3987782" y="5926699"/>
            <a:ext cx="2160834" cy="948354"/>
            <a:chOff x="3987782" y="5926699"/>
            <a:chExt cx="2160834" cy="948354"/>
          </a:xfrm>
        </p:grpSpPr>
        <p:sp>
          <p:nvSpPr>
            <p:cNvPr id="44" name="TextBox 43">
              <a:extLst>
                <a:ext uri="{FF2B5EF4-FFF2-40B4-BE49-F238E27FC236}">
                  <a16:creationId xmlns:a16="http://schemas.microsoft.com/office/drawing/2014/main" id="{BFC437D9-FADB-4B93-ACDA-8AD3CA69C53E}"/>
                </a:ext>
              </a:extLst>
            </p:cNvPr>
            <p:cNvSpPr txBox="1"/>
            <p:nvPr/>
          </p:nvSpPr>
          <p:spPr>
            <a:xfrm>
              <a:off x="5085853" y="6474943"/>
              <a:ext cx="1062763" cy="400110"/>
            </a:xfrm>
            <a:prstGeom prst="rect">
              <a:avLst/>
            </a:prstGeom>
            <a:solidFill>
              <a:srgbClr val="FFFFFF">
                <a:alpha val="60000"/>
              </a:srgbClr>
            </a:solidFill>
          </p:spPr>
          <p:txBody>
            <a:bodyPr wrap="square" rtlCol="0">
              <a:spAutoFit/>
            </a:bodyPr>
            <a:lstStyle/>
            <a:p>
              <a:pPr algn="ctr"/>
              <a:r>
                <a:rPr lang="en-GB" sz="2000" b="1">
                  <a:solidFill>
                    <a:srgbClr val="C00000"/>
                  </a:solidFill>
                  <a:latin typeface="Tw Cen MT" panose="020B0602020104020603" pitchFamily="34" charset="0"/>
                </a:rPr>
                <a:t>3 miles</a:t>
              </a:r>
            </a:p>
          </p:txBody>
        </p:sp>
        <p:grpSp>
          <p:nvGrpSpPr>
            <p:cNvPr id="79" name="Group 78">
              <a:extLst>
                <a:ext uri="{FF2B5EF4-FFF2-40B4-BE49-F238E27FC236}">
                  <a16:creationId xmlns:a16="http://schemas.microsoft.com/office/drawing/2014/main" id="{56843443-602A-49E7-A32A-295F808569A7}"/>
                </a:ext>
              </a:extLst>
            </p:cNvPr>
            <p:cNvGrpSpPr/>
            <p:nvPr/>
          </p:nvGrpSpPr>
          <p:grpSpPr>
            <a:xfrm>
              <a:off x="3987782" y="5926699"/>
              <a:ext cx="1921174" cy="930613"/>
              <a:chOff x="7130971" y="5779294"/>
              <a:chExt cx="1921174" cy="930613"/>
            </a:xfrm>
          </p:grpSpPr>
          <p:cxnSp>
            <p:nvCxnSpPr>
              <p:cNvPr id="80" name="Straight Arrow Connector 79">
                <a:extLst>
                  <a:ext uri="{FF2B5EF4-FFF2-40B4-BE49-F238E27FC236}">
                    <a16:creationId xmlns:a16="http://schemas.microsoft.com/office/drawing/2014/main" id="{262FFD95-518F-4874-9DA9-8008963C83D1}"/>
                  </a:ext>
                </a:extLst>
              </p:cNvPr>
              <p:cNvCxnSpPr>
                <a:cxnSpLocks/>
                <a:stCxn id="81" idx="2"/>
              </p:cNvCxnSpPr>
              <p:nvPr/>
            </p:nvCxnSpPr>
            <p:spPr>
              <a:xfrm>
                <a:off x="8091558" y="6219978"/>
                <a:ext cx="3274" cy="489929"/>
              </a:xfrm>
              <a:prstGeom prst="straightConnector1">
                <a:avLst/>
              </a:prstGeom>
              <a:ln w="57150">
                <a:solidFill>
                  <a:srgbClr val="AC0000"/>
                </a:solidFill>
                <a:tailEnd type="triangle"/>
              </a:ln>
            </p:spPr>
            <p:style>
              <a:lnRef idx="2">
                <a:schemeClr val="accent1"/>
              </a:lnRef>
              <a:fillRef idx="0">
                <a:schemeClr val="accent1"/>
              </a:fillRef>
              <a:effectRef idx="1">
                <a:schemeClr val="accent1"/>
              </a:effectRef>
              <a:fontRef idx="minor">
                <a:schemeClr val="tx1"/>
              </a:fontRef>
            </p:style>
          </p:cxnSp>
          <p:pic>
            <p:nvPicPr>
              <p:cNvPr id="81" name="Picture 6">
                <a:extLst>
                  <a:ext uri="{FF2B5EF4-FFF2-40B4-BE49-F238E27FC236}">
                    <a16:creationId xmlns:a16="http://schemas.microsoft.com/office/drawing/2014/main" id="{18A9EB47-DEEB-4EF0-9A54-3EDF0825112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30971" y="5779294"/>
                <a:ext cx="1921174" cy="440684"/>
              </a:xfrm>
              <a:prstGeom prst="rect">
                <a:avLst/>
              </a:prstGeom>
              <a:noFill/>
              <a:ln w="38100">
                <a:solidFill>
                  <a:srgbClr val="AC0000"/>
                </a:solidFill>
              </a:ln>
              <a:extLst>
                <a:ext uri="{909E8E84-426E-40DD-AFC4-6F175D3DCCD1}">
                  <a14:hiddenFill xmlns:a14="http://schemas.microsoft.com/office/drawing/2010/main">
                    <a:solidFill>
                      <a:srgbClr val="FFFFFF"/>
                    </a:solidFill>
                  </a14:hiddenFill>
                </a:ext>
              </a:extLst>
            </p:spPr>
          </p:pic>
        </p:grpSp>
      </p:grpSp>
      <p:grpSp>
        <p:nvGrpSpPr>
          <p:cNvPr id="23" name="Group 22">
            <a:extLst>
              <a:ext uri="{FF2B5EF4-FFF2-40B4-BE49-F238E27FC236}">
                <a16:creationId xmlns:a16="http://schemas.microsoft.com/office/drawing/2014/main" id="{150C77E7-DCAA-498A-8367-B5AB0D2F7266}"/>
              </a:ext>
            </a:extLst>
          </p:cNvPr>
          <p:cNvGrpSpPr/>
          <p:nvPr/>
        </p:nvGrpSpPr>
        <p:grpSpPr>
          <a:xfrm>
            <a:off x="7269746" y="11963"/>
            <a:ext cx="1869492" cy="1168670"/>
            <a:chOff x="7545971" y="11963"/>
            <a:chExt cx="1869492" cy="1168670"/>
          </a:xfrm>
        </p:grpSpPr>
        <p:sp>
          <p:nvSpPr>
            <p:cNvPr id="53" name="TextBox 52">
              <a:extLst>
                <a:ext uri="{FF2B5EF4-FFF2-40B4-BE49-F238E27FC236}">
                  <a16:creationId xmlns:a16="http://schemas.microsoft.com/office/drawing/2014/main" id="{C6987D20-E612-45F4-9855-14F078FE7E7A}"/>
                </a:ext>
              </a:extLst>
            </p:cNvPr>
            <p:cNvSpPr txBox="1"/>
            <p:nvPr/>
          </p:nvSpPr>
          <p:spPr>
            <a:xfrm>
              <a:off x="8459655" y="11963"/>
              <a:ext cx="955808" cy="400110"/>
            </a:xfrm>
            <a:prstGeom prst="rect">
              <a:avLst/>
            </a:prstGeom>
            <a:solidFill>
              <a:srgbClr val="FFFFFF">
                <a:alpha val="60000"/>
              </a:srgbClr>
            </a:solidFill>
          </p:spPr>
          <p:txBody>
            <a:bodyPr wrap="square" rtlCol="0">
              <a:spAutoFit/>
            </a:bodyPr>
            <a:lstStyle/>
            <a:p>
              <a:pPr algn="ctr"/>
              <a:r>
                <a:rPr lang="en-GB" sz="2000" b="1">
                  <a:solidFill>
                    <a:srgbClr val="C00000"/>
                  </a:solidFill>
                  <a:latin typeface="Tw Cen MT" panose="020B0602020104020603" pitchFamily="34" charset="0"/>
                </a:rPr>
                <a:t>1 mile</a:t>
              </a:r>
            </a:p>
          </p:txBody>
        </p:sp>
        <p:cxnSp>
          <p:nvCxnSpPr>
            <p:cNvPr id="50" name="Straight Arrow Connector 49">
              <a:extLst>
                <a:ext uri="{FF2B5EF4-FFF2-40B4-BE49-F238E27FC236}">
                  <a16:creationId xmlns:a16="http://schemas.microsoft.com/office/drawing/2014/main" id="{C32ADD84-BD3C-4F84-B149-59A757B9FC9D}"/>
                </a:ext>
              </a:extLst>
            </p:cNvPr>
            <p:cNvCxnSpPr>
              <a:cxnSpLocks/>
              <a:stCxn id="1026" idx="0"/>
            </p:cNvCxnSpPr>
            <p:nvPr/>
          </p:nvCxnSpPr>
          <p:spPr>
            <a:xfrm flipH="1" flipV="1">
              <a:off x="8238716" y="79641"/>
              <a:ext cx="242001" cy="372062"/>
            </a:xfrm>
            <a:prstGeom prst="straightConnector1">
              <a:avLst/>
            </a:prstGeom>
            <a:ln w="57150">
              <a:solidFill>
                <a:srgbClr val="AC0000"/>
              </a:solidFill>
              <a:tailEnd type="triangle"/>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CE19B66D-428F-4E67-B9AA-D328C7B5F7A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403" t="-9512" r="-2403" b="-9512"/>
            <a:stretch/>
          </p:blipFill>
          <p:spPr bwMode="auto">
            <a:xfrm>
              <a:off x="7545971" y="451703"/>
              <a:ext cx="1869492" cy="728930"/>
            </a:xfrm>
            <a:prstGeom prst="rect">
              <a:avLst/>
            </a:prstGeom>
            <a:solidFill>
              <a:schemeClr val="bg1"/>
            </a:solidFill>
            <a:ln w="38100">
              <a:solidFill>
                <a:srgbClr val="AC0000"/>
              </a:solidFill>
            </a:ln>
          </p:spPr>
        </p:pic>
      </p:grpSp>
      <p:grpSp>
        <p:nvGrpSpPr>
          <p:cNvPr id="18" name="Group 17">
            <a:extLst>
              <a:ext uri="{FF2B5EF4-FFF2-40B4-BE49-F238E27FC236}">
                <a16:creationId xmlns:a16="http://schemas.microsoft.com/office/drawing/2014/main" id="{CC94E5D8-6D4C-4583-80BD-7EEC30E15A24}"/>
              </a:ext>
            </a:extLst>
          </p:cNvPr>
          <p:cNvGrpSpPr/>
          <p:nvPr/>
        </p:nvGrpSpPr>
        <p:grpSpPr>
          <a:xfrm>
            <a:off x="6995679" y="657712"/>
            <a:ext cx="4599160" cy="3186794"/>
            <a:chOff x="6995679" y="657712"/>
            <a:chExt cx="4599160" cy="3186794"/>
          </a:xfrm>
        </p:grpSpPr>
        <p:grpSp>
          <p:nvGrpSpPr>
            <p:cNvPr id="69" name="Group 68">
              <a:extLst>
                <a:ext uri="{FF2B5EF4-FFF2-40B4-BE49-F238E27FC236}">
                  <a16:creationId xmlns:a16="http://schemas.microsoft.com/office/drawing/2014/main" id="{127706D4-1573-4317-A966-3EA809EB439F}"/>
                </a:ext>
              </a:extLst>
            </p:cNvPr>
            <p:cNvGrpSpPr/>
            <p:nvPr/>
          </p:nvGrpSpPr>
          <p:grpSpPr>
            <a:xfrm>
              <a:off x="6995679" y="657712"/>
              <a:ext cx="4599160" cy="3186794"/>
              <a:chOff x="6995679" y="657712"/>
              <a:chExt cx="4599160" cy="3186794"/>
            </a:xfrm>
          </p:grpSpPr>
          <p:cxnSp>
            <p:nvCxnSpPr>
              <p:cNvPr id="70" name="Straight Arrow Connector 69">
                <a:extLst>
                  <a:ext uri="{FF2B5EF4-FFF2-40B4-BE49-F238E27FC236}">
                    <a16:creationId xmlns:a16="http://schemas.microsoft.com/office/drawing/2014/main" id="{D85A2C4D-D26E-4A5E-976F-FED28A825031}"/>
                  </a:ext>
                </a:extLst>
              </p:cNvPr>
              <p:cNvCxnSpPr>
                <a:cxnSpLocks/>
                <a:stCxn id="72" idx="1"/>
              </p:cNvCxnSpPr>
              <p:nvPr/>
            </p:nvCxnSpPr>
            <p:spPr>
              <a:xfrm flipH="1">
                <a:off x="6995679" y="903405"/>
                <a:ext cx="2516466" cy="2941101"/>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2" name="Picture 4">
                <a:extLst>
                  <a:ext uri="{FF2B5EF4-FFF2-40B4-BE49-F238E27FC236}">
                    <a16:creationId xmlns:a16="http://schemas.microsoft.com/office/drawing/2014/main" id="{BC969508-2E61-46AB-ABC4-08D2FBD6932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12145" y="657712"/>
                <a:ext cx="2082694" cy="491385"/>
              </a:xfrm>
              <a:prstGeom prst="rect">
                <a:avLst/>
              </a:prstGeom>
              <a:solidFill>
                <a:srgbClr val="FFFFFF"/>
              </a:solidFill>
              <a:ln w="38100">
                <a:solidFill>
                  <a:schemeClr val="tx2"/>
                </a:solidFill>
              </a:ln>
            </p:spPr>
          </p:pic>
        </p:grpSp>
        <p:sp>
          <p:nvSpPr>
            <p:cNvPr id="61" name="TextBox 60">
              <a:extLst>
                <a:ext uri="{FF2B5EF4-FFF2-40B4-BE49-F238E27FC236}">
                  <a16:creationId xmlns:a16="http://schemas.microsoft.com/office/drawing/2014/main" id="{EB4DBFE2-804C-4688-AB2C-0EC964A5D510}"/>
                </a:ext>
              </a:extLst>
            </p:cNvPr>
            <p:cNvSpPr txBox="1"/>
            <p:nvPr/>
          </p:nvSpPr>
          <p:spPr>
            <a:xfrm>
              <a:off x="9513031" y="1191691"/>
              <a:ext cx="2081808" cy="400110"/>
            </a:xfrm>
            <a:prstGeom prst="rect">
              <a:avLst/>
            </a:prstGeom>
            <a:solidFill>
              <a:schemeClr val="tx2"/>
            </a:solidFill>
            <a:ln w="76200">
              <a:solidFill>
                <a:schemeClr val="tx2"/>
              </a:solidFill>
            </a:ln>
          </p:spPr>
          <p:txBody>
            <a:bodyPr wrap="square" rtlCol="0">
              <a:spAutoFit/>
            </a:bodyPr>
            <a:lstStyle/>
            <a:p>
              <a:pPr algn="ctr"/>
              <a:r>
                <a:rPr lang="en-GB" sz="2000" b="1">
                  <a:solidFill>
                    <a:schemeClr val="bg1"/>
                  </a:solidFill>
                  <a:latin typeface="Tw Cen MT" panose="020B0602020104020603" pitchFamily="34" charset="0"/>
                </a:rPr>
                <a:t>Train Leasing</a:t>
              </a:r>
            </a:p>
          </p:txBody>
        </p:sp>
      </p:grpSp>
      <p:grpSp>
        <p:nvGrpSpPr>
          <p:cNvPr id="19" name="Group 18">
            <a:extLst>
              <a:ext uri="{FF2B5EF4-FFF2-40B4-BE49-F238E27FC236}">
                <a16:creationId xmlns:a16="http://schemas.microsoft.com/office/drawing/2014/main" id="{9CFE02C3-400A-47AE-8CF8-AA6D7236E239}"/>
              </a:ext>
            </a:extLst>
          </p:cNvPr>
          <p:cNvGrpSpPr/>
          <p:nvPr/>
        </p:nvGrpSpPr>
        <p:grpSpPr>
          <a:xfrm>
            <a:off x="9139238" y="2441800"/>
            <a:ext cx="2614254" cy="1034825"/>
            <a:chOff x="9139238" y="2441800"/>
            <a:chExt cx="2614254" cy="1034825"/>
          </a:xfrm>
        </p:grpSpPr>
        <p:grpSp>
          <p:nvGrpSpPr>
            <p:cNvPr id="87" name="Group 86">
              <a:extLst>
                <a:ext uri="{FF2B5EF4-FFF2-40B4-BE49-F238E27FC236}">
                  <a16:creationId xmlns:a16="http://schemas.microsoft.com/office/drawing/2014/main" id="{99E03782-3560-486F-BA4B-61DD8962E239}"/>
                </a:ext>
              </a:extLst>
            </p:cNvPr>
            <p:cNvGrpSpPr/>
            <p:nvPr/>
          </p:nvGrpSpPr>
          <p:grpSpPr>
            <a:xfrm>
              <a:off x="9139238" y="2441800"/>
              <a:ext cx="2614254" cy="1034825"/>
              <a:chOff x="9139238" y="2441800"/>
              <a:chExt cx="2614254" cy="1034825"/>
            </a:xfrm>
          </p:grpSpPr>
          <p:cxnSp>
            <p:nvCxnSpPr>
              <p:cNvPr id="88" name="Straight Arrow Connector 87">
                <a:extLst>
                  <a:ext uri="{FF2B5EF4-FFF2-40B4-BE49-F238E27FC236}">
                    <a16:creationId xmlns:a16="http://schemas.microsoft.com/office/drawing/2014/main" id="{14BEDC45-20B4-45D3-A9CB-66C4ED3FC4F4}"/>
                  </a:ext>
                </a:extLst>
              </p:cNvPr>
              <p:cNvCxnSpPr>
                <a:cxnSpLocks/>
                <a:stCxn id="89" idx="1"/>
              </p:cNvCxnSpPr>
              <p:nvPr/>
            </p:nvCxnSpPr>
            <p:spPr>
              <a:xfrm flipH="1">
                <a:off x="9139238" y="2706965"/>
                <a:ext cx="609922" cy="769660"/>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9" name="Picture 2" descr="Trains, tickets &amp;amp; service information | EMR | East Midlands Railway">
                <a:extLst>
                  <a:ext uri="{FF2B5EF4-FFF2-40B4-BE49-F238E27FC236}">
                    <a16:creationId xmlns:a16="http://schemas.microsoft.com/office/drawing/2014/main" id="{16070579-769A-4D82-B8BF-9D9CADC1F21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373" t="-8608" r="-2373" b="-8608"/>
              <a:stretch/>
            </p:blipFill>
            <p:spPr bwMode="auto">
              <a:xfrm>
                <a:off x="9749160" y="2441800"/>
                <a:ext cx="2004332" cy="530330"/>
              </a:xfrm>
              <a:prstGeom prst="rect">
                <a:avLst/>
              </a:prstGeom>
              <a:solidFill>
                <a:srgbClr val="FFFFFF"/>
              </a:solidFill>
              <a:ln w="38100">
                <a:solidFill>
                  <a:schemeClr val="tx2"/>
                </a:solidFill>
              </a:ln>
            </p:spPr>
          </p:pic>
        </p:grpSp>
        <p:sp>
          <p:nvSpPr>
            <p:cNvPr id="64" name="TextBox 63">
              <a:extLst>
                <a:ext uri="{FF2B5EF4-FFF2-40B4-BE49-F238E27FC236}">
                  <a16:creationId xmlns:a16="http://schemas.microsoft.com/office/drawing/2014/main" id="{F4179367-9628-4A49-AE6B-7440C0F7B62B}"/>
                </a:ext>
              </a:extLst>
            </p:cNvPr>
            <p:cNvSpPr txBox="1"/>
            <p:nvPr/>
          </p:nvSpPr>
          <p:spPr>
            <a:xfrm>
              <a:off x="9749160" y="3024322"/>
              <a:ext cx="2004332" cy="400110"/>
            </a:xfrm>
            <a:prstGeom prst="rect">
              <a:avLst/>
            </a:prstGeom>
            <a:solidFill>
              <a:schemeClr val="tx2"/>
            </a:solidFill>
            <a:ln w="76200">
              <a:solidFill>
                <a:schemeClr val="tx2"/>
              </a:solidFill>
            </a:ln>
          </p:spPr>
          <p:txBody>
            <a:bodyPr wrap="square" rtlCol="0">
              <a:spAutoFit/>
            </a:bodyPr>
            <a:lstStyle/>
            <a:p>
              <a:pPr algn="ctr"/>
              <a:r>
                <a:rPr lang="en-GB" sz="2000" b="1">
                  <a:solidFill>
                    <a:schemeClr val="bg1"/>
                  </a:solidFill>
                  <a:latin typeface="Tw Cen MT" panose="020B0602020104020603" pitchFamily="34" charset="0"/>
                </a:rPr>
                <a:t>Operator</a:t>
              </a:r>
            </a:p>
          </p:txBody>
        </p:sp>
      </p:grpSp>
      <p:grpSp>
        <p:nvGrpSpPr>
          <p:cNvPr id="16" name="Group 15">
            <a:extLst>
              <a:ext uri="{FF2B5EF4-FFF2-40B4-BE49-F238E27FC236}">
                <a16:creationId xmlns:a16="http://schemas.microsoft.com/office/drawing/2014/main" id="{162AA08F-07AD-4B7C-B0AB-AC1864F1D256}"/>
              </a:ext>
            </a:extLst>
          </p:cNvPr>
          <p:cNvGrpSpPr/>
          <p:nvPr/>
        </p:nvGrpSpPr>
        <p:grpSpPr>
          <a:xfrm>
            <a:off x="1658298" y="1948513"/>
            <a:ext cx="4009642" cy="2059607"/>
            <a:chOff x="1658298" y="1948513"/>
            <a:chExt cx="4009642" cy="2059607"/>
          </a:xfrm>
        </p:grpSpPr>
        <p:grpSp>
          <p:nvGrpSpPr>
            <p:cNvPr id="62" name="Group 61">
              <a:extLst>
                <a:ext uri="{FF2B5EF4-FFF2-40B4-BE49-F238E27FC236}">
                  <a16:creationId xmlns:a16="http://schemas.microsoft.com/office/drawing/2014/main" id="{CFE8D389-B29C-47A8-9E96-B559634A9494}"/>
                </a:ext>
              </a:extLst>
            </p:cNvPr>
            <p:cNvGrpSpPr/>
            <p:nvPr/>
          </p:nvGrpSpPr>
          <p:grpSpPr>
            <a:xfrm>
              <a:off x="1658298" y="1948513"/>
              <a:ext cx="4009642" cy="2059607"/>
              <a:chOff x="1658298" y="1948513"/>
              <a:chExt cx="4009642" cy="2059607"/>
            </a:xfrm>
          </p:grpSpPr>
          <p:cxnSp>
            <p:nvCxnSpPr>
              <p:cNvPr id="63" name="Straight Arrow Connector 62">
                <a:extLst>
                  <a:ext uri="{FF2B5EF4-FFF2-40B4-BE49-F238E27FC236}">
                    <a16:creationId xmlns:a16="http://schemas.microsoft.com/office/drawing/2014/main" id="{BCCE1DEC-EAF4-4F5E-BF16-DDCAEAA95881}"/>
                  </a:ext>
                </a:extLst>
              </p:cNvPr>
              <p:cNvCxnSpPr>
                <a:cxnSpLocks/>
                <a:stCxn id="65" idx="3"/>
              </p:cNvCxnSpPr>
              <p:nvPr/>
            </p:nvCxnSpPr>
            <p:spPr>
              <a:xfrm>
                <a:off x="3584576" y="2291882"/>
                <a:ext cx="2083364" cy="1716238"/>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65" name="Picture 8">
                <a:extLst>
                  <a:ext uri="{FF2B5EF4-FFF2-40B4-BE49-F238E27FC236}">
                    <a16:creationId xmlns:a16="http://schemas.microsoft.com/office/drawing/2014/main" id="{6C25A10F-8121-4B87-818C-826C51947B8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072" t="-6176" r="-2072" b="-6176"/>
              <a:stretch/>
            </p:blipFill>
            <p:spPr bwMode="auto">
              <a:xfrm>
                <a:off x="1658298" y="1948513"/>
                <a:ext cx="1926278" cy="686738"/>
              </a:xfrm>
              <a:prstGeom prst="rect">
                <a:avLst/>
              </a:prstGeom>
              <a:solidFill>
                <a:srgbClr val="FFFFFF"/>
              </a:solidFill>
              <a:ln w="38100">
                <a:solidFill>
                  <a:schemeClr val="tx2"/>
                </a:solidFill>
              </a:ln>
            </p:spPr>
          </p:pic>
        </p:grpSp>
        <p:sp>
          <p:nvSpPr>
            <p:cNvPr id="95" name="TextBox 94">
              <a:extLst>
                <a:ext uri="{FF2B5EF4-FFF2-40B4-BE49-F238E27FC236}">
                  <a16:creationId xmlns:a16="http://schemas.microsoft.com/office/drawing/2014/main" id="{8C585E21-80DE-4BAB-8F94-963A43095835}"/>
                </a:ext>
              </a:extLst>
            </p:cNvPr>
            <p:cNvSpPr txBox="1"/>
            <p:nvPr/>
          </p:nvSpPr>
          <p:spPr>
            <a:xfrm>
              <a:off x="1658298" y="2671196"/>
              <a:ext cx="1925392" cy="400110"/>
            </a:xfrm>
            <a:prstGeom prst="rect">
              <a:avLst/>
            </a:prstGeom>
            <a:solidFill>
              <a:schemeClr val="tx2"/>
            </a:solidFill>
            <a:ln w="76200">
              <a:solidFill>
                <a:schemeClr val="tx2"/>
              </a:solidFill>
            </a:ln>
          </p:spPr>
          <p:txBody>
            <a:bodyPr wrap="square" rtlCol="0">
              <a:spAutoFit/>
            </a:bodyPr>
            <a:lstStyle/>
            <a:p>
              <a:pPr algn="ctr"/>
              <a:r>
                <a:rPr lang="en-GB" sz="2000" b="1">
                  <a:solidFill>
                    <a:schemeClr val="bg1"/>
                  </a:solidFill>
                  <a:latin typeface="Tw Cen MT" panose="020B0602020104020603" pitchFamily="34" charset="0"/>
                </a:rPr>
                <a:t>Engineering </a:t>
              </a:r>
            </a:p>
          </p:txBody>
        </p:sp>
      </p:grpSp>
      <p:grpSp>
        <p:nvGrpSpPr>
          <p:cNvPr id="17" name="Group 16">
            <a:extLst>
              <a:ext uri="{FF2B5EF4-FFF2-40B4-BE49-F238E27FC236}">
                <a16:creationId xmlns:a16="http://schemas.microsoft.com/office/drawing/2014/main" id="{50B32499-4334-4F09-B100-1E4A8229252F}"/>
              </a:ext>
            </a:extLst>
          </p:cNvPr>
          <p:cNvGrpSpPr/>
          <p:nvPr/>
        </p:nvGrpSpPr>
        <p:grpSpPr>
          <a:xfrm>
            <a:off x="1833084" y="4421865"/>
            <a:ext cx="4314787" cy="1089609"/>
            <a:chOff x="1833084" y="4421865"/>
            <a:chExt cx="4314787" cy="1089609"/>
          </a:xfrm>
        </p:grpSpPr>
        <p:grpSp>
          <p:nvGrpSpPr>
            <p:cNvPr id="66" name="Group 65">
              <a:extLst>
                <a:ext uri="{FF2B5EF4-FFF2-40B4-BE49-F238E27FC236}">
                  <a16:creationId xmlns:a16="http://schemas.microsoft.com/office/drawing/2014/main" id="{33F45B9E-5492-4844-AE02-57A981A09F06}"/>
                </a:ext>
              </a:extLst>
            </p:cNvPr>
            <p:cNvGrpSpPr/>
            <p:nvPr/>
          </p:nvGrpSpPr>
          <p:grpSpPr>
            <a:xfrm>
              <a:off x="1833084" y="4421865"/>
              <a:ext cx="4314787" cy="639861"/>
              <a:chOff x="1819699" y="3858463"/>
              <a:chExt cx="4314787" cy="639861"/>
            </a:xfrm>
          </p:grpSpPr>
          <p:cxnSp>
            <p:nvCxnSpPr>
              <p:cNvPr id="67" name="Straight Arrow Connector 66">
                <a:extLst>
                  <a:ext uri="{FF2B5EF4-FFF2-40B4-BE49-F238E27FC236}">
                    <a16:creationId xmlns:a16="http://schemas.microsoft.com/office/drawing/2014/main" id="{EC70AFCD-2EBA-4872-AD55-89CE67EF7142}"/>
                  </a:ext>
                </a:extLst>
              </p:cNvPr>
              <p:cNvCxnSpPr>
                <a:cxnSpLocks/>
              </p:cNvCxnSpPr>
              <p:nvPr/>
            </p:nvCxnSpPr>
            <p:spPr>
              <a:xfrm flipV="1">
                <a:off x="3767295" y="4145193"/>
                <a:ext cx="2367191" cy="33201"/>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68" name="Picture 16" descr="Railcare Group - Railcare">
                <a:extLst>
                  <a:ext uri="{FF2B5EF4-FFF2-40B4-BE49-F238E27FC236}">
                    <a16:creationId xmlns:a16="http://schemas.microsoft.com/office/drawing/2014/main" id="{782BD203-ED30-4777-9B36-91A0D477342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819699" y="3858463"/>
                <a:ext cx="1947596" cy="639861"/>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grpSp>
        <p:sp>
          <p:nvSpPr>
            <p:cNvPr id="96" name="TextBox 95">
              <a:extLst>
                <a:ext uri="{FF2B5EF4-FFF2-40B4-BE49-F238E27FC236}">
                  <a16:creationId xmlns:a16="http://schemas.microsoft.com/office/drawing/2014/main" id="{4AB68018-41D0-4206-BE2D-9B8BCF68B208}"/>
                </a:ext>
              </a:extLst>
            </p:cNvPr>
            <p:cNvSpPr txBox="1"/>
            <p:nvPr/>
          </p:nvSpPr>
          <p:spPr>
            <a:xfrm>
              <a:off x="1833084" y="5111364"/>
              <a:ext cx="1947596" cy="400110"/>
            </a:xfrm>
            <a:prstGeom prst="rect">
              <a:avLst/>
            </a:prstGeom>
            <a:solidFill>
              <a:schemeClr val="tx2"/>
            </a:solidFill>
            <a:ln w="76200">
              <a:solidFill>
                <a:schemeClr val="tx2"/>
              </a:solidFill>
            </a:ln>
          </p:spPr>
          <p:txBody>
            <a:bodyPr wrap="square" rtlCol="0">
              <a:spAutoFit/>
            </a:bodyPr>
            <a:lstStyle/>
            <a:p>
              <a:pPr algn="ctr"/>
              <a:r>
                <a:rPr lang="en-GB" sz="2000" b="1">
                  <a:solidFill>
                    <a:schemeClr val="bg1"/>
                  </a:solidFill>
                  <a:latin typeface="Tw Cen MT" panose="020B0602020104020603" pitchFamily="34" charset="0"/>
                </a:rPr>
                <a:t>Construction</a:t>
              </a:r>
            </a:p>
          </p:txBody>
        </p:sp>
      </p:grpSp>
      <p:grpSp>
        <p:nvGrpSpPr>
          <p:cNvPr id="21" name="Group 20">
            <a:extLst>
              <a:ext uri="{FF2B5EF4-FFF2-40B4-BE49-F238E27FC236}">
                <a16:creationId xmlns:a16="http://schemas.microsoft.com/office/drawing/2014/main" id="{266B6FDB-CC76-4DA2-9DAE-DDEC2A1AB2B5}"/>
              </a:ext>
            </a:extLst>
          </p:cNvPr>
          <p:cNvGrpSpPr/>
          <p:nvPr/>
        </p:nvGrpSpPr>
        <p:grpSpPr>
          <a:xfrm>
            <a:off x="6839339" y="5511474"/>
            <a:ext cx="4825322" cy="1016284"/>
            <a:chOff x="6839339" y="5511474"/>
            <a:chExt cx="4825322" cy="1016284"/>
          </a:xfrm>
        </p:grpSpPr>
        <p:grpSp>
          <p:nvGrpSpPr>
            <p:cNvPr id="73" name="Group 72">
              <a:extLst>
                <a:ext uri="{FF2B5EF4-FFF2-40B4-BE49-F238E27FC236}">
                  <a16:creationId xmlns:a16="http://schemas.microsoft.com/office/drawing/2014/main" id="{72ABC91B-DC3B-4FA0-B9A9-CA6102665983}"/>
                </a:ext>
              </a:extLst>
            </p:cNvPr>
            <p:cNvGrpSpPr/>
            <p:nvPr/>
          </p:nvGrpSpPr>
          <p:grpSpPr>
            <a:xfrm>
              <a:off x="6839339" y="5511474"/>
              <a:ext cx="4825322" cy="855909"/>
              <a:chOff x="6839339" y="5448352"/>
              <a:chExt cx="4825322" cy="855909"/>
            </a:xfrm>
          </p:grpSpPr>
          <p:cxnSp>
            <p:nvCxnSpPr>
              <p:cNvPr id="74" name="Straight Arrow Connector 73">
                <a:extLst>
                  <a:ext uri="{FF2B5EF4-FFF2-40B4-BE49-F238E27FC236}">
                    <a16:creationId xmlns:a16="http://schemas.microsoft.com/office/drawing/2014/main" id="{D47E0EC0-57B8-4352-B486-FB89FE21116F}"/>
                  </a:ext>
                </a:extLst>
              </p:cNvPr>
              <p:cNvCxnSpPr>
                <a:cxnSpLocks/>
                <a:stCxn id="75" idx="1"/>
              </p:cNvCxnSpPr>
              <p:nvPr/>
            </p:nvCxnSpPr>
            <p:spPr>
              <a:xfrm flipH="1">
                <a:off x="6839339" y="5735536"/>
                <a:ext cx="2742628" cy="568725"/>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5" name="Picture 2">
                <a:extLst>
                  <a:ext uri="{FF2B5EF4-FFF2-40B4-BE49-F238E27FC236}">
                    <a16:creationId xmlns:a16="http://schemas.microsoft.com/office/drawing/2014/main" id="{33E61943-9A1C-4205-B6C8-7453B3B0631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9581967" y="5448352"/>
                <a:ext cx="2082694" cy="574368"/>
              </a:xfrm>
              <a:prstGeom prst="rect">
                <a:avLst/>
              </a:prstGeom>
              <a:solidFill>
                <a:srgbClr val="FFFFFF"/>
              </a:solidFill>
              <a:ln w="38100">
                <a:solidFill>
                  <a:schemeClr val="tx2"/>
                </a:solidFill>
              </a:ln>
            </p:spPr>
          </p:pic>
        </p:grpSp>
        <p:sp>
          <p:nvSpPr>
            <p:cNvPr id="97" name="TextBox 96">
              <a:extLst>
                <a:ext uri="{FF2B5EF4-FFF2-40B4-BE49-F238E27FC236}">
                  <a16:creationId xmlns:a16="http://schemas.microsoft.com/office/drawing/2014/main" id="{22225799-F1E3-4C3A-83A8-E6D1CD28B255}"/>
                </a:ext>
              </a:extLst>
            </p:cNvPr>
            <p:cNvSpPr txBox="1"/>
            <p:nvPr/>
          </p:nvSpPr>
          <p:spPr>
            <a:xfrm>
              <a:off x="9579693" y="6127648"/>
              <a:ext cx="2082693" cy="400110"/>
            </a:xfrm>
            <a:prstGeom prst="rect">
              <a:avLst/>
            </a:prstGeom>
            <a:solidFill>
              <a:schemeClr val="tx2"/>
            </a:solidFill>
            <a:ln w="76200">
              <a:solidFill>
                <a:schemeClr val="tx2"/>
              </a:solidFill>
            </a:ln>
          </p:spPr>
          <p:txBody>
            <a:bodyPr wrap="square" rtlCol="0">
              <a:spAutoFit/>
            </a:bodyPr>
            <a:lstStyle/>
            <a:p>
              <a:pPr algn="ctr"/>
              <a:r>
                <a:rPr lang="en-GB" sz="2000" b="1">
                  <a:solidFill>
                    <a:schemeClr val="bg1"/>
                  </a:solidFill>
                  <a:latin typeface="Tw Cen MT" panose="020B0602020104020603" pitchFamily="34" charset="0"/>
                </a:rPr>
                <a:t>Manufacture </a:t>
              </a:r>
            </a:p>
          </p:txBody>
        </p:sp>
      </p:grpSp>
      <p:grpSp>
        <p:nvGrpSpPr>
          <p:cNvPr id="20" name="Group 19">
            <a:extLst>
              <a:ext uri="{FF2B5EF4-FFF2-40B4-BE49-F238E27FC236}">
                <a16:creationId xmlns:a16="http://schemas.microsoft.com/office/drawing/2014/main" id="{9A61F7E1-9CDF-4E33-AF19-F9C2C4FCBF7A}"/>
              </a:ext>
            </a:extLst>
          </p:cNvPr>
          <p:cNvGrpSpPr/>
          <p:nvPr/>
        </p:nvGrpSpPr>
        <p:grpSpPr>
          <a:xfrm>
            <a:off x="6917209" y="3654372"/>
            <a:ext cx="4780296" cy="1516261"/>
            <a:chOff x="6917209" y="3654372"/>
            <a:chExt cx="4780296" cy="1516261"/>
          </a:xfrm>
        </p:grpSpPr>
        <p:grpSp>
          <p:nvGrpSpPr>
            <p:cNvPr id="57" name="Group 56">
              <a:extLst>
                <a:ext uri="{FF2B5EF4-FFF2-40B4-BE49-F238E27FC236}">
                  <a16:creationId xmlns:a16="http://schemas.microsoft.com/office/drawing/2014/main" id="{64A7DD75-5061-4D05-9026-C6C7F2B097E6}"/>
                </a:ext>
              </a:extLst>
            </p:cNvPr>
            <p:cNvGrpSpPr/>
            <p:nvPr/>
          </p:nvGrpSpPr>
          <p:grpSpPr>
            <a:xfrm>
              <a:off x="6917209" y="3654372"/>
              <a:ext cx="4780295" cy="1063948"/>
              <a:chOff x="6917209" y="3654372"/>
              <a:chExt cx="4780295" cy="1063948"/>
            </a:xfrm>
          </p:grpSpPr>
          <p:cxnSp>
            <p:nvCxnSpPr>
              <p:cNvPr id="58" name="Straight Arrow Connector 57">
                <a:extLst>
                  <a:ext uri="{FF2B5EF4-FFF2-40B4-BE49-F238E27FC236}">
                    <a16:creationId xmlns:a16="http://schemas.microsoft.com/office/drawing/2014/main" id="{802B747B-86C9-4E6B-9E97-2115A0D4229F}"/>
                  </a:ext>
                </a:extLst>
              </p:cNvPr>
              <p:cNvCxnSpPr>
                <a:cxnSpLocks/>
                <a:stCxn id="59" idx="1"/>
              </p:cNvCxnSpPr>
              <p:nvPr/>
            </p:nvCxnSpPr>
            <p:spPr>
              <a:xfrm flipH="1" flipV="1">
                <a:off x="6917209" y="4151036"/>
                <a:ext cx="3214663" cy="35310"/>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59" name="Picture 6" descr="Ricardo plc - Wikipedia">
                <a:extLst>
                  <a:ext uri="{FF2B5EF4-FFF2-40B4-BE49-F238E27FC236}">
                    <a16:creationId xmlns:a16="http://schemas.microsoft.com/office/drawing/2014/main" id="{A7284BC0-93DB-419E-AC9B-0EB4E3BFBCE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5253" t="-8747" r="-5253" b="-8747"/>
              <a:stretch/>
            </p:blipFill>
            <p:spPr bwMode="auto">
              <a:xfrm>
                <a:off x="10131872" y="3654372"/>
                <a:ext cx="1565632" cy="1063948"/>
              </a:xfrm>
              <a:prstGeom prst="rect">
                <a:avLst/>
              </a:prstGeom>
              <a:solidFill>
                <a:srgbClr val="FFFFFF"/>
              </a:solidFill>
              <a:ln w="38100">
                <a:solidFill>
                  <a:schemeClr val="tx2"/>
                </a:solidFill>
              </a:ln>
            </p:spPr>
          </p:pic>
        </p:grpSp>
        <p:sp>
          <p:nvSpPr>
            <p:cNvPr id="98" name="TextBox 97">
              <a:extLst>
                <a:ext uri="{FF2B5EF4-FFF2-40B4-BE49-F238E27FC236}">
                  <a16:creationId xmlns:a16="http://schemas.microsoft.com/office/drawing/2014/main" id="{4FF72553-65E1-4F62-9A5A-5F8E758CD17F}"/>
                </a:ext>
              </a:extLst>
            </p:cNvPr>
            <p:cNvSpPr txBox="1"/>
            <p:nvPr/>
          </p:nvSpPr>
          <p:spPr>
            <a:xfrm>
              <a:off x="10131873" y="4770523"/>
              <a:ext cx="1565632" cy="400110"/>
            </a:xfrm>
            <a:prstGeom prst="rect">
              <a:avLst/>
            </a:prstGeom>
            <a:solidFill>
              <a:schemeClr val="tx2"/>
            </a:solidFill>
            <a:ln w="76200">
              <a:solidFill>
                <a:schemeClr val="tx2"/>
              </a:solidFill>
            </a:ln>
          </p:spPr>
          <p:txBody>
            <a:bodyPr wrap="square" rtlCol="0">
              <a:spAutoFit/>
            </a:bodyPr>
            <a:lstStyle/>
            <a:p>
              <a:pPr algn="ctr"/>
              <a:r>
                <a:rPr lang="en-GB" sz="2000" b="1">
                  <a:solidFill>
                    <a:schemeClr val="bg1"/>
                  </a:solidFill>
                  <a:latin typeface="Tw Cen MT" panose="020B0602020104020603" pitchFamily="34" charset="0"/>
                </a:rPr>
                <a:t>Consultancy</a:t>
              </a:r>
            </a:p>
          </p:txBody>
        </p:sp>
      </p:grpSp>
      <p:grpSp>
        <p:nvGrpSpPr>
          <p:cNvPr id="34" name="Group 33">
            <a:extLst>
              <a:ext uri="{FF2B5EF4-FFF2-40B4-BE49-F238E27FC236}">
                <a16:creationId xmlns:a16="http://schemas.microsoft.com/office/drawing/2014/main" id="{D9B4AB8B-FF96-4BA9-B8EC-D79186ADAA9D}"/>
              </a:ext>
            </a:extLst>
          </p:cNvPr>
          <p:cNvGrpSpPr/>
          <p:nvPr/>
        </p:nvGrpSpPr>
        <p:grpSpPr>
          <a:xfrm>
            <a:off x="4802930" y="74961"/>
            <a:ext cx="2169039" cy="1656295"/>
            <a:chOff x="4802930" y="74961"/>
            <a:chExt cx="2169039" cy="1656295"/>
          </a:xfrm>
        </p:grpSpPr>
        <p:sp>
          <p:nvSpPr>
            <p:cNvPr id="100" name="TextBox 99">
              <a:extLst>
                <a:ext uri="{FF2B5EF4-FFF2-40B4-BE49-F238E27FC236}">
                  <a16:creationId xmlns:a16="http://schemas.microsoft.com/office/drawing/2014/main" id="{5EA033B2-7944-4447-8E6E-28EA8A77C3B6}"/>
                </a:ext>
              </a:extLst>
            </p:cNvPr>
            <p:cNvSpPr txBox="1"/>
            <p:nvPr/>
          </p:nvSpPr>
          <p:spPr>
            <a:xfrm>
              <a:off x="5687146" y="74961"/>
              <a:ext cx="955808" cy="400110"/>
            </a:xfrm>
            <a:prstGeom prst="rect">
              <a:avLst/>
            </a:prstGeom>
            <a:solidFill>
              <a:srgbClr val="FFFFFF">
                <a:alpha val="60000"/>
              </a:srgbClr>
            </a:solidFill>
          </p:spPr>
          <p:txBody>
            <a:bodyPr wrap="square" rtlCol="0">
              <a:spAutoFit/>
            </a:bodyPr>
            <a:lstStyle/>
            <a:p>
              <a:pPr algn="ctr"/>
              <a:r>
                <a:rPr lang="en-GB" sz="2000" b="1">
                  <a:solidFill>
                    <a:srgbClr val="C00000"/>
                  </a:solidFill>
                  <a:latin typeface="Tw Cen MT" panose="020B0602020104020603" pitchFamily="34" charset="0"/>
                </a:rPr>
                <a:t>3 miles</a:t>
              </a:r>
            </a:p>
          </p:txBody>
        </p:sp>
        <p:cxnSp>
          <p:nvCxnSpPr>
            <p:cNvPr id="99" name="Straight Arrow Connector 98">
              <a:extLst>
                <a:ext uri="{FF2B5EF4-FFF2-40B4-BE49-F238E27FC236}">
                  <a16:creationId xmlns:a16="http://schemas.microsoft.com/office/drawing/2014/main" id="{15A4EF6C-3E72-4059-B08A-9629F01DF4C6}"/>
                </a:ext>
              </a:extLst>
            </p:cNvPr>
            <p:cNvCxnSpPr>
              <a:cxnSpLocks/>
              <a:stCxn id="1028" idx="1"/>
            </p:cNvCxnSpPr>
            <p:nvPr/>
          </p:nvCxnSpPr>
          <p:spPr>
            <a:xfrm flipH="1" flipV="1">
              <a:off x="4802930" y="147639"/>
              <a:ext cx="934746" cy="976593"/>
            </a:xfrm>
            <a:prstGeom prst="straightConnector1">
              <a:avLst/>
            </a:prstGeom>
            <a:ln w="57150">
              <a:solidFill>
                <a:srgbClr val="AC0000"/>
              </a:solidFill>
              <a:tailEnd type="triangle"/>
            </a:ln>
          </p:spPr>
          <p:style>
            <a:lnRef idx="2">
              <a:schemeClr val="accent1"/>
            </a:lnRef>
            <a:fillRef idx="0">
              <a:schemeClr val="accent1"/>
            </a:fillRef>
            <a:effectRef idx="1">
              <a:schemeClr val="accent1"/>
            </a:effectRef>
            <a:fontRef idx="minor">
              <a:schemeClr val="tx1"/>
            </a:fontRef>
          </p:style>
        </p:cxnSp>
        <p:pic>
          <p:nvPicPr>
            <p:cNvPr id="1028" name="Picture 4" descr="University of Derby : Rankings, Fees &amp;amp; Courses Details | Top Universities">
              <a:extLst>
                <a:ext uri="{FF2B5EF4-FFF2-40B4-BE49-F238E27FC236}">
                  <a16:creationId xmlns:a16="http://schemas.microsoft.com/office/drawing/2014/main" id="{5AF8ABB1-78A9-42C1-9D74-47882A00C8BF}"/>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11841" t="12467" r="11841" b="12467"/>
            <a:stretch/>
          </p:blipFill>
          <p:spPr bwMode="auto">
            <a:xfrm>
              <a:off x="5737676" y="517207"/>
              <a:ext cx="1234293" cy="1214049"/>
            </a:xfrm>
            <a:prstGeom prst="rect">
              <a:avLst/>
            </a:prstGeom>
            <a:solidFill>
              <a:schemeClr val="bg1"/>
            </a:solidFill>
            <a:ln w="38100">
              <a:solidFill>
                <a:srgbClr val="AC0000"/>
              </a:solidFill>
            </a:ln>
          </p:spPr>
        </p:pic>
      </p:grpSp>
    </p:spTree>
    <p:extLst>
      <p:ext uri="{BB962C8B-B14F-4D97-AF65-F5344CB8AC3E}">
        <p14:creationId xmlns:p14="http://schemas.microsoft.com/office/powerpoint/2010/main" val="2488899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right)">
                                      <p:cBhvr>
                                        <p:cTn id="7" dur="1000"/>
                                        <p:tgtEl>
                                          <p:spTgt spid="90"/>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anim calcmode="lin" valueType="num">
                                      <p:cBhvr>
                                        <p:cTn id="24" dur="500" fill="hold"/>
                                        <p:tgtEl>
                                          <p:spTgt spid="82"/>
                                        </p:tgtEl>
                                        <p:attrNameLst>
                                          <p:attrName>ppt_x</p:attrName>
                                        </p:attrNameLst>
                                      </p:cBhvr>
                                      <p:tavLst>
                                        <p:tav tm="0">
                                          <p:val>
                                            <p:strVal val="#ppt_x"/>
                                          </p:val>
                                        </p:tav>
                                        <p:tav tm="100000">
                                          <p:val>
                                            <p:strVal val="#ppt_x"/>
                                          </p:val>
                                        </p:tav>
                                      </p:tavLst>
                                    </p:anim>
                                    <p:anim calcmode="lin" valueType="num">
                                      <p:cBhvr>
                                        <p:cTn id="25" dur="500" fill="hold"/>
                                        <p:tgtEl>
                                          <p:spTgt spid="8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strVal val="#ppt_x"/>
                                          </p:val>
                                        </p:tav>
                                        <p:tav tm="100000">
                                          <p:val>
                                            <p:strVal val="#ppt_x"/>
                                          </p:val>
                                        </p:tav>
                                      </p:tavLst>
                                    </p:anim>
                                    <p:anim calcmode="lin" valueType="num">
                                      <p:cBhvr>
                                        <p:cTn id="43" dur="50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32F45D-32B7-418F-96CF-71B2FC5FD49A}"/>
              </a:ext>
            </a:extLst>
          </p:cNvPr>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a:stretch/>
        </p:blipFill>
        <p:spPr>
          <a:xfrm>
            <a:off x="1" y="1"/>
            <a:ext cx="12192000" cy="6890502"/>
          </a:xfrm>
          <a:prstGeom prst="rect">
            <a:avLst/>
          </a:prstGeom>
        </p:spPr>
      </p:pic>
      <p:sp>
        <p:nvSpPr>
          <p:cNvPr id="27" name="!!Derby">
            <a:extLst>
              <a:ext uri="{FF2B5EF4-FFF2-40B4-BE49-F238E27FC236}">
                <a16:creationId xmlns:a16="http://schemas.microsoft.com/office/drawing/2014/main" id="{2C288465-512A-4BF7-AEDD-5DD8C4789C2E}"/>
              </a:ext>
            </a:extLst>
          </p:cNvPr>
          <p:cNvSpPr/>
          <p:nvPr/>
        </p:nvSpPr>
        <p:spPr>
          <a:xfrm>
            <a:off x="864175" y="485622"/>
            <a:ext cx="4127826" cy="82896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Places for Growth and Collaboration</a:t>
            </a:r>
          </a:p>
        </p:txBody>
      </p:sp>
      <p:sp>
        <p:nvSpPr>
          <p:cNvPr id="28" name="Oval 27">
            <a:extLst>
              <a:ext uri="{FF2B5EF4-FFF2-40B4-BE49-F238E27FC236}">
                <a16:creationId xmlns:a16="http://schemas.microsoft.com/office/drawing/2014/main" id="{D8430187-F2E0-4EFE-9702-592ED11C22EB}"/>
              </a:ext>
            </a:extLst>
          </p:cNvPr>
          <p:cNvSpPr/>
          <p:nvPr/>
        </p:nvSpPr>
        <p:spPr>
          <a:xfrm>
            <a:off x="325136" y="526163"/>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3</a:t>
            </a:r>
          </a:p>
        </p:txBody>
      </p:sp>
      <p:grpSp>
        <p:nvGrpSpPr>
          <p:cNvPr id="90" name="Group 89">
            <a:extLst>
              <a:ext uri="{FF2B5EF4-FFF2-40B4-BE49-F238E27FC236}">
                <a16:creationId xmlns:a16="http://schemas.microsoft.com/office/drawing/2014/main" id="{17E4ED34-033C-44CD-A3E2-2B7DE194DB45}"/>
              </a:ext>
            </a:extLst>
          </p:cNvPr>
          <p:cNvGrpSpPr/>
          <p:nvPr/>
        </p:nvGrpSpPr>
        <p:grpSpPr>
          <a:xfrm>
            <a:off x="5473015" y="3278337"/>
            <a:ext cx="6718985" cy="4358518"/>
            <a:chOff x="-4422197" y="1624727"/>
            <a:chExt cx="6718985" cy="4358518"/>
          </a:xfrm>
        </p:grpSpPr>
        <p:sp>
          <p:nvSpPr>
            <p:cNvPr id="91" name="Oval 90">
              <a:extLst>
                <a:ext uri="{FF2B5EF4-FFF2-40B4-BE49-F238E27FC236}">
                  <a16:creationId xmlns:a16="http://schemas.microsoft.com/office/drawing/2014/main" id="{E3443A55-3058-4E6D-A4AC-4696C0FCE330}"/>
                </a:ext>
              </a:extLst>
            </p:cNvPr>
            <p:cNvSpPr/>
            <p:nvPr/>
          </p:nvSpPr>
          <p:spPr>
            <a:xfrm rot="299365">
              <a:off x="-2146936" y="1624727"/>
              <a:ext cx="4443724" cy="4358518"/>
            </a:xfrm>
            <a:prstGeom prst="ellipse">
              <a:avLst/>
            </a:prstGeom>
            <a:noFill/>
            <a:ln w="38100">
              <a:solidFill>
                <a:schemeClr val="tx2"/>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2" name="Straight Arrow Connector 91">
              <a:extLst>
                <a:ext uri="{FF2B5EF4-FFF2-40B4-BE49-F238E27FC236}">
                  <a16:creationId xmlns:a16="http://schemas.microsoft.com/office/drawing/2014/main" id="{F1A224C1-C469-4CD9-A37F-51455B60947C}"/>
                </a:ext>
              </a:extLst>
            </p:cNvPr>
            <p:cNvCxnSpPr>
              <a:cxnSpLocks/>
              <a:endCxn id="91" idx="2"/>
            </p:cNvCxnSpPr>
            <p:nvPr/>
          </p:nvCxnSpPr>
          <p:spPr>
            <a:xfrm>
              <a:off x="-4422197" y="2888435"/>
              <a:ext cx="2283680" cy="722312"/>
            </a:xfrm>
            <a:prstGeom prst="straightConnector1">
              <a:avLst/>
            </a:prstGeom>
            <a:ln w="38100">
              <a:no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48" name="Picture 1" descr="One Derby.jpg">
            <a:extLst>
              <a:ext uri="{FF2B5EF4-FFF2-40B4-BE49-F238E27FC236}">
                <a16:creationId xmlns:a16="http://schemas.microsoft.com/office/drawing/2014/main" id="{1FB9D64D-8FCF-4EC4-B268-4567D144C71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76432" y="4877933"/>
            <a:ext cx="2996583" cy="168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3A8C1E48-5997-4806-A928-DEBE30C1B3A8}"/>
              </a:ext>
            </a:extLst>
          </p:cNvPr>
          <p:cNvSpPr txBox="1"/>
          <p:nvPr/>
        </p:nvSpPr>
        <p:spPr>
          <a:xfrm>
            <a:off x="8669012" y="389086"/>
            <a:ext cx="3073447" cy="502834"/>
          </a:xfrm>
          <a:prstGeom prst="rect">
            <a:avLst/>
          </a:prstGeom>
          <a:solidFill>
            <a:schemeClr val="tx2"/>
          </a:solidFill>
          <a:ln>
            <a:noFill/>
          </a:ln>
        </p:spPr>
        <p:txBody>
          <a:bodyPr wrap="square" lIns="144000" rtlCol="0" anchor="ctr">
            <a:noAutofit/>
          </a:bodyPr>
          <a:lstStyle/>
          <a:p>
            <a:r>
              <a:rPr lang="en-GB" sz="2300">
                <a:solidFill>
                  <a:schemeClr val="bg1"/>
                </a:solidFill>
                <a:latin typeface="Impact" panose="020B0806030902050204" pitchFamily="34" charset="0"/>
              </a:rPr>
              <a:t>ONE CATHEDRAL GREEN</a:t>
            </a:r>
          </a:p>
        </p:txBody>
      </p:sp>
      <p:sp>
        <p:nvSpPr>
          <p:cNvPr id="50" name="TextBox 49">
            <a:extLst>
              <a:ext uri="{FF2B5EF4-FFF2-40B4-BE49-F238E27FC236}">
                <a16:creationId xmlns:a16="http://schemas.microsoft.com/office/drawing/2014/main" id="{1F23E0F3-845B-49E7-AA7E-5C5920C947FF}"/>
              </a:ext>
            </a:extLst>
          </p:cNvPr>
          <p:cNvSpPr txBox="1"/>
          <p:nvPr/>
        </p:nvSpPr>
        <p:spPr>
          <a:xfrm>
            <a:off x="513954" y="1748394"/>
            <a:ext cx="3009036" cy="502834"/>
          </a:xfrm>
          <a:prstGeom prst="rect">
            <a:avLst/>
          </a:prstGeom>
          <a:solidFill>
            <a:schemeClr val="tx2"/>
          </a:solidFill>
          <a:ln>
            <a:noFill/>
          </a:ln>
        </p:spPr>
        <p:txBody>
          <a:bodyPr wrap="square" lIns="144000" rtlCol="0" anchor="ctr">
            <a:noAutofit/>
          </a:bodyPr>
          <a:lstStyle/>
          <a:p>
            <a:r>
              <a:rPr lang="en-GB" sz="3000">
                <a:solidFill>
                  <a:schemeClr val="bg1"/>
                </a:solidFill>
                <a:latin typeface="Impact" panose="020B0806030902050204" pitchFamily="34" charset="0"/>
              </a:rPr>
              <a:t>BECKETWELL</a:t>
            </a:r>
          </a:p>
        </p:txBody>
      </p:sp>
      <p:pic>
        <p:nvPicPr>
          <p:cNvPr id="51" name="132d396c-7243-4fda-8b6e-9ae5b6d40217">
            <a:extLst>
              <a:ext uri="{FF2B5EF4-FFF2-40B4-BE49-F238E27FC236}">
                <a16:creationId xmlns:a16="http://schemas.microsoft.com/office/drawing/2014/main" id="{21A4CD2C-0CBD-46BC-97B5-01BD672D488B}"/>
              </a:ext>
            </a:extLst>
          </p:cNvPr>
          <p:cNvPicPr>
            <a:picLocks noChangeAspect="1" noChangeArrowheads="1"/>
          </p:cNvPicPr>
          <p:nvPr/>
        </p:nvPicPr>
        <p:blipFill rotWithShape="1">
          <a:blip r:embed="rId5" r:link="rId6" cstate="email">
            <a:extLst>
              <a:ext uri="{28A0092B-C50C-407E-A947-70E740481C1C}">
                <a14:useLocalDpi xmlns:a14="http://schemas.microsoft.com/office/drawing/2010/main"/>
              </a:ext>
            </a:extLst>
          </a:blip>
          <a:srcRect/>
          <a:stretch>
            <a:fillRect/>
          </a:stretch>
        </p:blipFill>
        <p:spPr bwMode="auto">
          <a:xfrm>
            <a:off x="8669012" y="895143"/>
            <a:ext cx="3073447" cy="13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4" descr="19625 Becketwell_A - Aerial from North East_046 (1).jpg">
            <a:extLst>
              <a:ext uri="{FF2B5EF4-FFF2-40B4-BE49-F238E27FC236}">
                <a16:creationId xmlns:a16="http://schemas.microsoft.com/office/drawing/2014/main" id="{1174DFD0-90DE-4E3C-9BE5-FD72C7133E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513952" y="2251227"/>
            <a:ext cx="3009037" cy="13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Straight Arrow Connector 52">
            <a:extLst>
              <a:ext uri="{FF2B5EF4-FFF2-40B4-BE49-F238E27FC236}">
                <a16:creationId xmlns:a16="http://schemas.microsoft.com/office/drawing/2014/main" id="{3AB34389-2B86-4451-B596-561F978FE5EF}"/>
              </a:ext>
            </a:extLst>
          </p:cNvPr>
          <p:cNvCxnSpPr>
            <a:cxnSpLocks/>
            <a:stCxn id="49" idx="1"/>
          </p:cNvCxnSpPr>
          <p:nvPr/>
        </p:nvCxnSpPr>
        <p:spPr>
          <a:xfrm flipH="1">
            <a:off x="6267450" y="640503"/>
            <a:ext cx="2401562" cy="1356338"/>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9979E3E5-B06E-479A-8100-88EA48D5F193}"/>
              </a:ext>
            </a:extLst>
          </p:cNvPr>
          <p:cNvCxnSpPr>
            <a:cxnSpLocks/>
            <a:stCxn id="50" idx="3"/>
          </p:cNvCxnSpPr>
          <p:nvPr/>
        </p:nvCxnSpPr>
        <p:spPr>
          <a:xfrm>
            <a:off x="3522990" y="1999811"/>
            <a:ext cx="2258685" cy="1067198"/>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AA4DF574-D3E2-4DE5-98FD-70FF45F46980}"/>
              </a:ext>
            </a:extLst>
          </p:cNvPr>
          <p:cNvCxnSpPr>
            <a:cxnSpLocks/>
            <a:stCxn id="61" idx="3"/>
          </p:cNvCxnSpPr>
          <p:nvPr/>
        </p:nvCxnSpPr>
        <p:spPr>
          <a:xfrm flipV="1">
            <a:off x="5473016" y="3872937"/>
            <a:ext cx="1851709" cy="1056212"/>
          </a:xfrm>
          <a:prstGeom prst="straightConnector1">
            <a:avLst/>
          </a:prstGeom>
          <a:ln w="5715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11D8D73E-2BC4-41E8-B880-842BF79607B6}"/>
              </a:ext>
            </a:extLst>
          </p:cNvPr>
          <p:cNvSpPr txBox="1"/>
          <p:nvPr/>
        </p:nvSpPr>
        <p:spPr>
          <a:xfrm>
            <a:off x="2463980" y="4677732"/>
            <a:ext cx="3009036" cy="502834"/>
          </a:xfrm>
          <a:prstGeom prst="rect">
            <a:avLst/>
          </a:prstGeom>
          <a:solidFill>
            <a:schemeClr val="tx2"/>
          </a:solidFill>
          <a:ln>
            <a:noFill/>
          </a:ln>
        </p:spPr>
        <p:txBody>
          <a:bodyPr wrap="square" lIns="144000" rtlCol="0" anchor="ctr">
            <a:noAutofit/>
          </a:bodyPr>
          <a:lstStyle/>
          <a:p>
            <a:r>
              <a:rPr lang="en-GB" sz="3000">
                <a:solidFill>
                  <a:schemeClr val="bg1"/>
                </a:solidFill>
                <a:latin typeface="Impact" panose="020B0806030902050204" pitchFamily="34" charset="0"/>
              </a:rPr>
              <a:t>TRAFFIC STREET</a:t>
            </a:r>
          </a:p>
        </p:txBody>
      </p:sp>
    </p:spTree>
    <p:extLst>
      <p:ext uri="{BB962C8B-B14F-4D97-AF65-F5344CB8AC3E}">
        <p14:creationId xmlns:p14="http://schemas.microsoft.com/office/powerpoint/2010/main" val="34049176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45CC6-FBE9-4CB5-A129-24425D0F794B}"/>
              </a:ext>
            </a:extLst>
          </p:cNvPr>
          <p:cNvSpPr/>
          <p:nvPr/>
        </p:nvSpPr>
        <p:spPr>
          <a:xfrm>
            <a:off x="4212960" y="859288"/>
            <a:ext cx="3815568" cy="474743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359A276B-8F41-45EC-BC09-31A77657D7EE}"/>
              </a:ext>
            </a:extLst>
          </p:cNvPr>
          <p:cNvSpPr/>
          <p:nvPr/>
        </p:nvSpPr>
        <p:spPr>
          <a:xfrm>
            <a:off x="425233" y="852251"/>
            <a:ext cx="3598456" cy="4747437"/>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Levelling Up</a:t>
            </a:r>
          </a:p>
        </p:txBody>
      </p:sp>
      <p:pic>
        <p:nvPicPr>
          <p:cNvPr id="15" name="Picture 14">
            <a:extLst>
              <a:ext uri="{FF2B5EF4-FFF2-40B4-BE49-F238E27FC236}">
                <a16:creationId xmlns:a16="http://schemas.microsoft.com/office/drawing/2014/main" id="{67D42194-AD9F-4EC9-A12A-E5DD71FC3AC1}"/>
              </a:ext>
            </a:extLst>
          </p:cNvPr>
          <p:cNvPicPr>
            <a:picLocks noChangeAspect="1"/>
          </p:cNvPicPr>
          <p:nvPr/>
        </p:nvPicPr>
        <p:blipFill>
          <a:blip r:embed="rId2" cstate="email">
            <a:alphaModFix amt="41000"/>
            <a:extLst>
              <a:ext uri="{BEBA8EAE-BF5A-486C-A8C5-ECC9F3942E4B}">
                <a14:imgProps xmlns:a14="http://schemas.microsoft.com/office/drawing/2010/main">
                  <a14:imgLayer r:embed="rId3">
                    <a14:imgEffect>
                      <a14:colorTemperature colorTemp="6729"/>
                    </a14:imgEffect>
                    <a14:imgEffect>
                      <a14:saturation sat="68000"/>
                    </a14:imgEffect>
                  </a14:imgLayer>
                </a14:imgProps>
              </a:ext>
              <a:ext uri="{28A0092B-C50C-407E-A947-70E740481C1C}">
                <a14:useLocalDpi xmlns:a14="http://schemas.microsoft.com/office/drawing/2010/main"/>
              </a:ext>
            </a:extLst>
          </a:blip>
          <a:stretch>
            <a:fillRect/>
          </a:stretch>
        </p:blipFill>
        <p:spPr>
          <a:xfrm>
            <a:off x="425233" y="1258312"/>
            <a:ext cx="3584771" cy="3703565"/>
          </a:xfrm>
          <a:prstGeom prst="rect">
            <a:avLst/>
          </a:prstGeom>
        </p:spPr>
      </p:pic>
      <p:pic>
        <p:nvPicPr>
          <p:cNvPr id="17" name="Picture 16">
            <a:extLst>
              <a:ext uri="{FF2B5EF4-FFF2-40B4-BE49-F238E27FC236}">
                <a16:creationId xmlns:a16="http://schemas.microsoft.com/office/drawing/2014/main" id="{F9751D1E-4AD6-4508-950F-9EBB3DA36B86}"/>
              </a:ext>
            </a:extLst>
          </p:cNvPr>
          <p:cNvPicPr>
            <a:picLocks noChangeAspect="1"/>
          </p:cNvPicPr>
          <p:nvPr/>
        </p:nvPicPr>
        <p:blipFill>
          <a:blip r:embed="rId4" cstate="email">
            <a:alphaModFix amt="33000"/>
            <a:extLst>
              <a:ext uri="{28A0092B-C50C-407E-A947-70E740481C1C}">
                <a14:useLocalDpi xmlns:a14="http://schemas.microsoft.com/office/drawing/2010/main"/>
              </a:ext>
            </a:extLst>
          </a:blip>
          <a:stretch>
            <a:fillRect/>
          </a:stretch>
        </p:blipFill>
        <p:spPr>
          <a:xfrm>
            <a:off x="4247571" y="1258312"/>
            <a:ext cx="3780958" cy="4305126"/>
          </a:xfrm>
          <a:prstGeom prst="rect">
            <a:avLst/>
          </a:prstGeom>
        </p:spPr>
      </p:pic>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p:txBody>
          <a:bodyPr>
            <a:noAutofit/>
          </a:bodyPr>
          <a:lstStyle/>
          <a:p>
            <a:r>
              <a:rPr lang="en-GB" sz="2900" b="0">
                <a:latin typeface="Impact" panose="020B0806030902050204" pitchFamily="34" charset="0"/>
              </a:rPr>
              <a:t>THREE CONVERGING AGENDAS</a:t>
            </a:r>
          </a:p>
        </p:txBody>
      </p:sp>
      <p:sp>
        <p:nvSpPr>
          <p:cNvPr id="8" name="!!Rail3">
            <a:extLst>
              <a:ext uri="{FF2B5EF4-FFF2-40B4-BE49-F238E27FC236}">
                <a16:creationId xmlns:a16="http://schemas.microsoft.com/office/drawing/2014/main" id="{7DCAA1D2-2D31-48B5-95DE-5BE99FACBE51}"/>
              </a:ext>
            </a:extLst>
          </p:cNvPr>
          <p:cNvSpPr/>
          <p:nvPr/>
        </p:nvSpPr>
        <p:spPr>
          <a:xfrm>
            <a:off x="4492935" y="49952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9" name="!!LU1">
            <a:extLst>
              <a:ext uri="{FF2B5EF4-FFF2-40B4-BE49-F238E27FC236}">
                <a16:creationId xmlns:a16="http://schemas.microsoft.com/office/drawing/2014/main" id="{5B1A2530-E11D-4C53-926A-588F7EEA686F}"/>
              </a:ext>
            </a:extLst>
          </p:cNvPr>
          <p:cNvSpPr/>
          <p:nvPr/>
        </p:nvSpPr>
        <p:spPr>
          <a:xfrm>
            <a:off x="636905" y="49952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4" name="!!Rail">
            <a:extLst>
              <a:ext uri="{FF2B5EF4-FFF2-40B4-BE49-F238E27FC236}">
                <a16:creationId xmlns:a16="http://schemas.microsoft.com/office/drawing/2014/main" id="{E957B7E4-74BF-4A66-B990-90E30E88759D}"/>
              </a:ext>
            </a:extLst>
          </p:cNvPr>
          <p:cNvSpPr/>
          <p:nvPr/>
        </p:nvSpPr>
        <p:spPr>
          <a:xfrm>
            <a:off x="4235361" y="4981661"/>
            <a:ext cx="3815568" cy="6467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UK Rail Reset</a:t>
            </a:r>
          </a:p>
        </p:txBody>
      </p:sp>
      <p:sp>
        <p:nvSpPr>
          <p:cNvPr id="25" name="!!LU">
            <a:extLst>
              <a:ext uri="{FF2B5EF4-FFF2-40B4-BE49-F238E27FC236}">
                <a16:creationId xmlns:a16="http://schemas.microsoft.com/office/drawing/2014/main" id="{0F7B4AB2-226C-4F6E-AEAC-8CD322A430FC}"/>
              </a:ext>
            </a:extLst>
          </p:cNvPr>
          <p:cNvSpPr/>
          <p:nvPr/>
        </p:nvSpPr>
        <p:spPr>
          <a:xfrm>
            <a:off x="425232" y="4961877"/>
            <a:ext cx="3584771" cy="6467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Levelling Up</a:t>
            </a:r>
          </a:p>
        </p:txBody>
      </p:sp>
      <p:sp>
        <p:nvSpPr>
          <p:cNvPr id="16" name="Rectangle 15">
            <a:extLst>
              <a:ext uri="{FF2B5EF4-FFF2-40B4-BE49-F238E27FC236}">
                <a16:creationId xmlns:a16="http://schemas.microsoft.com/office/drawing/2014/main" id="{ADAD5E09-024E-48D1-949D-55175EE9F290}"/>
              </a:ext>
            </a:extLst>
          </p:cNvPr>
          <p:cNvSpPr/>
          <p:nvPr/>
        </p:nvSpPr>
        <p:spPr>
          <a:xfrm>
            <a:off x="8238375" y="858221"/>
            <a:ext cx="3438835" cy="474040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Derby’s Growth Agenda</a:t>
            </a:r>
          </a:p>
        </p:txBody>
      </p:sp>
      <p:sp>
        <p:nvSpPr>
          <p:cNvPr id="18" name="!!Derby2">
            <a:extLst>
              <a:ext uri="{FF2B5EF4-FFF2-40B4-BE49-F238E27FC236}">
                <a16:creationId xmlns:a16="http://schemas.microsoft.com/office/drawing/2014/main" id="{3DC09D1B-73FD-4834-8E97-245586468373}"/>
              </a:ext>
            </a:extLst>
          </p:cNvPr>
          <p:cNvSpPr/>
          <p:nvPr/>
        </p:nvSpPr>
        <p:spPr>
          <a:xfrm>
            <a:off x="8493324" y="499523"/>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pic>
        <p:nvPicPr>
          <p:cNvPr id="20" name="Picture 19">
            <a:extLst>
              <a:ext uri="{FF2B5EF4-FFF2-40B4-BE49-F238E27FC236}">
                <a16:creationId xmlns:a16="http://schemas.microsoft.com/office/drawing/2014/main" id="{B29C5CF3-32F2-4E64-BA8D-6D096EC4A29B}"/>
              </a:ext>
            </a:extLst>
          </p:cNvPr>
          <p:cNvPicPr>
            <a:picLocks noChangeAspect="1"/>
          </p:cNvPicPr>
          <p:nvPr/>
        </p:nvPicPr>
        <p:blipFill>
          <a:blip r:embed="rId5">
            <a:alphaModFix amt="34000"/>
            <a:extLst>
              <a:ext uri="{28A0092B-C50C-407E-A947-70E740481C1C}">
                <a14:useLocalDpi xmlns:a14="http://schemas.microsoft.com/office/drawing/2010/main"/>
              </a:ext>
            </a:extLst>
          </a:blip>
          <a:stretch>
            <a:fillRect/>
          </a:stretch>
        </p:blipFill>
        <p:spPr>
          <a:xfrm>
            <a:off x="8308503" y="1258312"/>
            <a:ext cx="3323905" cy="4124104"/>
          </a:xfrm>
          <a:prstGeom prst="rect">
            <a:avLst/>
          </a:prstGeom>
        </p:spPr>
      </p:pic>
      <p:sp>
        <p:nvSpPr>
          <p:cNvPr id="21" name="!!Derby">
            <a:extLst>
              <a:ext uri="{FF2B5EF4-FFF2-40B4-BE49-F238E27FC236}">
                <a16:creationId xmlns:a16="http://schemas.microsoft.com/office/drawing/2014/main" id="{C8E98FAA-32CA-4273-A053-085ABC7219F8}"/>
              </a:ext>
            </a:extLst>
          </p:cNvPr>
          <p:cNvSpPr/>
          <p:nvPr/>
        </p:nvSpPr>
        <p:spPr>
          <a:xfrm>
            <a:off x="8238375" y="4572000"/>
            <a:ext cx="3438835" cy="1026620"/>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000">
                <a:latin typeface="Impact" panose="020B0806030902050204" pitchFamily="34" charset="0"/>
                <a:ea typeface="Cambria" panose="02040503050406030204" pitchFamily="18" charset="0"/>
                <a:cs typeface="Arial" panose="020B0604020202020204" pitchFamily="34" charset="0"/>
              </a:rPr>
              <a:t>Derby: Igniting the Midlands Engine</a:t>
            </a:r>
          </a:p>
        </p:txBody>
      </p:sp>
    </p:spTree>
    <p:extLst>
      <p:ext uri="{BB962C8B-B14F-4D97-AF65-F5344CB8AC3E}">
        <p14:creationId xmlns:p14="http://schemas.microsoft.com/office/powerpoint/2010/main" val="29779420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ail3">
            <a:extLst>
              <a:ext uri="{FF2B5EF4-FFF2-40B4-BE49-F238E27FC236}">
                <a16:creationId xmlns:a16="http://schemas.microsoft.com/office/drawing/2014/main" id="{7DCAA1D2-2D31-48B5-95DE-5BE99FACBE51}"/>
              </a:ext>
            </a:extLst>
          </p:cNvPr>
          <p:cNvSpPr/>
          <p:nvPr/>
        </p:nvSpPr>
        <p:spPr>
          <a:xfrm>
            <a:off x="2020223" y="2908784"/>
            <a:ext cx="3326858" cy="3606354"/>
          </a:xfrm>
          <a:prstGeom prst="ellipse">
            <a:avLst/>
          </a:prstGeom>
          <a:solidFill>
            <a:srgbClr val="0070C0">
              <a:alpha val="26000"/>
            </a:srgbClr>
          </a:solid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9" name="!!LU1">
            <a:extLst>
              <a:ext uri="{FF2B5EF4-FFF2-40B4-BE49-F238E27FC236}">
                <a16:creationId xmlns:a16="http://schemas.microsoft.com/office/drawing/2014/main" id="{5B1A2530-E11D-4C53-926A-588F7EEA686F}"/>
              </a:ext>
            </a:extLst>
          </p:cNvPr>
          <p:cNvSpPr/>
          <p:nvPr/>
        </p:nvSpPr>
        <p:spPr>
          <a:xfrm>
            <a:off x="1213972" y="2210174"/>
            <a:ext cx="3114528" cy="3376188"/>
          </a:xfrm>
          <a:prstGeom prst="ellipse">
            <a:avLst/>
          </a:prstGeom>
          <a:solidFill>
            <a:srgbClr val="9D2727">
              <a:alpha val="25882"/>
            </a:srgbClr>
          </a:solidFill>
          <a:ln w="28575">
            <a:solidFill>
              <a:srgbClr val="9D27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11" name="!!Derby2">
            <a:extLst>
              <a:ext uri="{FF2B5EF4-FFF2-40B4-BE49-F238E27FC236}">
                <a16:creationId xmlns:a16="http://schemas.microsoft.com/office/drawing/2014/main" id="{AD8DB958-BC8F-4653-A0BC-85F2AC43299D}"/>
              </a:ext>
            </a:extLst>
          </p:cNvPr>
          <p:cNvSpPr/>
          <p:nvPr/>
        </p:nvSpPr>
        <p:spPr>
          <a:xfrm>
            <a:off x="2985118" y="2210174"/>
            <a:ext cx="3030686" cy="3285302"/>
          </a:xfrm>
          <a:prstGeom prst="ellipse">
            <a:avLst/>
          </a:prstGeom>
          <a:solidFill>
            <a:srgbClr val="488E34">
              <a:alpha val="26000"/>
            </a:srgbClr>
          </a:solidFill>
          <a:ln w="28575">
            <a:solidFill>
              <a:srgbClr val="488E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a:xfrm>
            <a:off x="547077" y="485622"/>
            <a:ext cx="9972962" cy="373772"/>
          </a:xfrm>
        </p:spPr>
        <p:txBody>
          <a:bodyPr>
            <a:noAutofit/>
          </a:bodyPr>
          <a:lstStyle/>
          <a:p>
            <a:r>
              <a:rPr lang="en-GB" sz="2100" b="0"/>
              <a:t>These converging agendas </a:t>
            </a:r>
            <a:r>
              <a:rPr lang="en-GB" sz="2100"/>
              <a:t>hold transformational</a:t>
            </a:r>
            <a:r>
              <a:rPr lang="en-GB" sz="2100" b="0"/>
              <a:t> potential</a:t>
            </a:r>
            <a:endParaRPr lang="en-GB" sz="2100"/>
          </a:p>
        </p:txBody>
      </p:sp>
      <p:sp>
        <p:nvSpPr>
          <p:cNvPr id="18" name="Rectangle 17">
            <a:extLst>
              <a:ext uri="{FF2B5EF4-FFF2-40B4-BE49-F238E27FC236}">
                <a16:creationId xmlns:a16="http://schemas.microsoft.com/office/drawing/2014/main" id="{5DB99389-FD17-4E3E-9373-7FF164B9E27E}"/>
              </a:ext>
            </a:extLst>
          </p:cNvPr>
          <p:cNvSpPr/>
          <p:nvPr/>
        </p:nvSpPr>
        <p:spPr>
          <a:xfrm>
            <a:off x="7718386" y="2447978"/>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Unifying fulcrum for the Midlands Engine</a:t>
            </a:r>
          </a:p>
        </p:txBody>
      </p:sp>
      <p:sp>
        <p:nvSpPr>
          <p:cNvPr id="19" name="Oval 18">
            <a:extLst>
              <a:ext uri="{FF2B5EF4-FFF2-40B4-BE49-F238E27FC236}">
                <a16:creationId xmlns:a16="http://schemas.microsoft.com/office/drawing/2014/main" id="{E407EE69-CBE7-4AA0-BBE8-2C7B84A16CD3}"/>
              </a:ext>
            </a:extLst>
          </p:cNvPr>
          <p:cNvSpPr/>
          <p:nvPr/>
        </p:nvSpPr>
        <p:spPr>
          <a:xfrm>
            <a:off x="7362092" y="2628678"/>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48C98506-8C87-4758-9461-B626F8EF0258}"/>
              </a:ext>
            </a:extLst>
          </p:cNvPr>
          <p:cNvSpPr/>
          <p:nvPr/>
        </p:nvSpPr>
        <p:spPr>
          <a:xfrm>
            <a:off x="7718386" y="3720193"/>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Supporting the ambition of the UK Rail Sector</a:t>
            </a:r>
          </a:p>
        </p:txBody>
      </p:sp>
      <p:sp>
        <p:nvSpPr>
          <p:cNvPr id="21" name="Oval 20">
            <a:extLst>
              <a:ext uri="{FF2B5EF4-FFF2-40B4-BE49-F238E27FC236}">
                <a16:creationId xmlns:a16="http://schemas.microsoft.com/office/drawing/2014/main" id="{EE83F7E9-33C9-4216-A49F-C85C01038049}"/>
              </a:ext>
            </a:extLst>
          </p:cNvPr>
          <p:cNvSpPr/>
          <p:nvPr/>
        </p:nvSpPr>
        <p:spPr>
          <a:xfrm>
            <a:off x="7362092" y="3900893"/>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22" name="Rectangle 21">
            <a:extLst>
              <a:ext uri="{FF2B5EF4-FFF2-40B4-BE49-F238E27FC236}">
                <a16:creationId xmlns:a16="http://schemas.microsoft.com/office/drawing/2014/main" id="{BD162DDE-0714-4985-A36F-0B4A80B2EA61}"/>
              </a:ext>
            </a:extLst>
          </p:cNvPr>
          <p:cNvSpPr/>
          <p:nvPr/>
        </p:nvSpPr>
        <p:spPr>
          <a:xfrm>
            <a:off x="7718386" y="5104391"/>
            <a:ext cx="4101690" cy="47705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Levelling up East Midlands</a:t>
            </a:r>
          </a:p>
        </p:txBody>
      </p:sp>
      <p:sp>
        <p:nvSpPr>
          <p:cNvPr id="23" name="!!aaaaaaaaaa">
            <a:extLst>
              <a:ext uri="{FF2B5EF4-FFF2-40B4-BE49-F238E27FC236}">
                <a16:creationId xmlns:a16="http://schemas.microsoft.com/office/drawing/2014/main" id="{D343F988-5784-4B7B-9CEF-726E96E5F4CE}"/>
              </a:ext>
            </a:extLst>
          </p:cNvPr>
          <p:cNvSpPr/>
          <p:nvPr/>
        </p:nvSpPr>
        <p:spPr>
          <a:xfrm>
            <a:off x="7362092" y="5104391"/>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25" name="Rectangle 24">
            <a:extLst>
              <a:ext uri="{FF2B5EF4-FFF2-40B4-BE49-F238E27FC236}">
                <a16:creationId xmlns:a16="http://schemas.microsoft.com/office/drawing/2014/main" id="{35B68DAB-3E42-4C2C-8EE5-B6B4DAEBAEE1}"/>
              </a:ext>
            </a:extLst>
          </p:cNvPr>
          <p:cNvSpPr/>
          <p:nvPr/>
        </p:nvSpPr>
        <p:spPr>
          <a:xfrm>
            <a:off x="1807073" y="1269835"/>
            <a:ext cx="3488587" cy="5800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200">
                <a:latin typeface="Impact" panose="020B0806030902050204" pitchFamily="34" charset="0"/>
                <a:ea typeface="Cambria" panose="02040503050406030204" pitchFamily="18" charset="0"/>
                <a:cs typeface="Arial" panose="020B0604020202020204" pitchFamily="34" charset="0"/>
              </a:rPr>
              <a:t>VISION</a:t>
            </a:r>
          </a:p>
        </p:txBody>
      </p:sp>
      <p:sp>
        <p:nvSpPr>
          <p:cNvPr id="26" name="Rectangle 25">
            <a:extLst>
              <a:ext uri="{FF2B5EF4-FFF2-40B4-BE49-F238E27FC236}">
                <a16:creationId xmlns:a16="http://schemas.microsoft.com/office/drawing/2014/main" id="{617C5079-416E-4E8F-B362-DC93DE5B1311}"/>
              </a:ext>
            </a:extLst>
          </p:cNvPr>
          <p:cNvSpPr/>
          <p:nvPr/>
        </p:nvSpPr>
        <p:spPr>
          <a:xfrm>
            <a:off x="7991549" y="1269835"/>
            <a:ext cx="3488587" cy="5800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200">
                <a:latin typeface="Impact" panose="020B0806030902050204" pitchFamily="34" charset="0"/>
                <a:ea typeface="Cambria" panose="02040503050406030204" pitchFamily="18" charset="0"/>
                <a:cs typeface="Arial" panose="020B0604020202020204" pitchFamily="34" charset="0"/>
              </a:rPr>
              <a:t>OBJECTIVES</a:t>
            </a:r>
          </a:p>
        </p:txBody>
      </p:sp>
      <p:sp>
        <p:nvSpPr>
          <p:cNvPr id="14" name="!!Derby">
            <a:extLst>
              <a:ext uri="{FF2B5EF4-FFF2-40B4-BE49-F238E27FC236}">
                <a16:creationId xmlns:a16="http://schemas.microsoft.com/office/drawing/2014/main" id="{D9B4357A-8BFB-4378-9707-2DC08A206C9F}"/>
              </a:ext>
            </a:extLst>
          </p:cNvPr>
          <p:cNvSpPr/>
          <p:nvPr/>
        </p:nvSpPr>
        <p:spPr>
          <a:xfrm>
            <a:off x="4698976" y="2232650"/>
            <a:ext cx="2168119" cy="716188"/>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Derby: Igniting the Midlands Engine</a:t>
            </a:r>
          </a:p>
        </p:txBody>
      </p:sp>
      <p:sp>
        <p:nvSpPr>
          <p:cNvPr id="16" name="!!LU">
            <a:extLst>
              <a:ext uri="{FF2B5EF4-FFF2-40B4-BE49-F238E27FC236}">
                <a16:creationId xmlns:a16="http://schemas.microsoft.com/office/drawing/2014/main" id="{544AD0C1-4260-4D2A-9023-AFBE9E7BAC04}"/>
              </a:ext>
            </a:extLst>
          </p:cNvPr>
          <p:cNvSpPr/>
          <p:nvPr/>
        </p:nvSpPr>
        <p:spPr>
          <a:xfrm>
            <a:off x="547077" y="2339118"/>
            <a:ext cx="1882432" cy="373773"/>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Levelling Up</a:t>
            </a:r>
          </a:p>
        </p:txBody>
      </p:sp>
      <p:sp>
        <p:nvSpPr>
          <p:cNvPr id="17" name="Rectangle 16">
            <a:extLst>
              <a:ext uri="{FF2B5EF4-FFF2-40B4-BE49-F238E27FC236}">
                <a16:creationId xmlns:a16="http://schemas.microsoft.com/office/drawing/2014/main" id="{51E93ECA-891A-4A9D-B869-218E5C6C2C36}"/>
              </a:ext>
            </a:extLst>
          </p:cNvPr>
          <p:cNvSpPr/>
          <p:nvPr/>
        </p:nvSpPr>
        <p:spPr>
          <a:xfrm>
            <a:off x="2530857" y="6086174"/>
            <a:ext cx="2168119" cy="35264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UK Rail Reset</a:t>
            </a:r>
          </a:p>
        </p:txBody>
      </p:sp>
    </p:spTree>
    <p:extLst>
      <p:ext uri="{BB962C8B-B14F-4D97-AF65-F5344CB8AC3E}">
        <p14:creationId xmlns:p14="http://schemas.microsoft.com/office/powerpoint/2010/main" val="9025933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Map&#10;&#10;Description automatically generated">
            <a:extLst>
              <a:ext uri="{FF2B5EF4-FFF2-40B4-BE49-F238E27FC236}">
                <a16:creationId xmlns:a16="http://schemas.microsoft.com/office/drawing/2014/main" id="{A3922DCF-250E-4E30-9CEF-8387EEE4B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3032" y="859394"/>
            <a:ext cx="5707966" cy="5579698"/>
          </a:xfrm>
          <a:prstGeom prst="rect">
            <a:avLst/>
          </a:prstGeom>
        </p:spPr>
      </p:pic>
      <p:sp>
        <p:nvSpPr>
          <p:cNvPr id="13" name="Rectangle 12">
            <a:extLst>
              <a:ext uri="{FF2B5EF4-FFF2-40B4-BE49-F238E27FC236}">
                <a16:creationId xmlns:a16="http://schemas.microsoft.com/office/drawing/2014/main" id="{3EC597F8-9FE7-4ED4-918E-87B92202E19E}"/>
              </a:ext>
            </a:extLst>
          </p:cNvPr>
          <p:cNvSpPr/>
          <p:nvPr/>
        </p:nvSpPr>
        <p:spPr>
          <a:xfrm>
            <a:off x="609600" y="1595147"/>
            <a:ext cx="5561631" cy="163121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Government have invested heavily in the Engine in the form of jobs, Transport and decision making however mostly on the West</a:t>
            </a:r>
          </a:p>
        </p:txBody>
      </p:sp>
      <p:sp>
        <p:nvSpPr>
          <p:cNvPr id="24" name="Oval 23">
            <a:extLst>
              <a:ext uri="{FF2B5EF4-FFF2-40B4-BE49-F238E27FC236}">
                <a16:creationId xmlns:a16="http://schemas.microsoft.com/office/drawing/2014/main" id="{7CD1044B-318E-46D2-8BDB-109915F6F0A7}"/>
              </a:ext>
            </a:extLst>
          </p:cNvPr>
          <p:cNvSpPr/>
          <p:nvPr/>
        </p:nvSpPr>
        <p:spPr>
          <a:xfrm>
            <a:off x="8868589" y="3405405"/>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D1E98F8-C6E9-4075-B99F-4F6EB1F009BA}"/>
              </a:ext>
            </a:extLst>
          </p:cNvPr>
          <p:cNvSpPr/>
          <p:nvPr/>
        </p:nvSpPr>
        <p:spPr>
          <a:xfrm>
            <a:off x="8405824" y="4321268"/>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7DD34BF-6CAE-4C90-BD94-EE84E6524816}"/>
              </a:ext>
            </a:extLst>
          </p:cNvPr>
          <p:cNvSpPr/>
          <p:nvPr/>
        </p:nvSpPr>
        <p:spPr>
          <a:xfrm>
            <a:off x="8113071" y="4181557"/>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767B039-C88A-4873-94B1-4BE966CA80FA}"/>
              </a:ext>
            </a:extLst>
          </p:cNvPr>
          <p:cNvSpPr/>
          <p:nvPr/>
        </p:nvSpPr>
        <p:spPr>
          <a:xfrm>
            <a:off x="8792389" y="4536264"/>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09E3DD33-D60F-4D3B-833F-F76F3CDC2314}"/>
              </a:ext>
            </a:extLst>
          </p:cNvPr>
          <p:cNvSpPr/>
          <p:nvPr/>
        </p:nvSpPr>
        <p:spPr>
          <a:xfrm>
            <a:off x="609600" y="287876"/>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Unifying fulcrum for the Midlands Engine</a:t>
            </a:r>
          </a:p>
        </p:txBody>
      </p:sp>
      <p:sp>
        <p:nvSpPr>
          <p:cNvPr id="57" name="Oval 56">
            <a:extLst>
              <a:ext uri="{FF2B5EF4-FFF2-40B4-BE49-F238E27FC236}">
                <a16:creationId xmlns:a16="http://schemas.microsoft.com/office/drawing/2014/main" id="{267A12CF-EDF6-4D20-9416-897112B88CAA}"/>
              </a:ext>
            </a:extLst>
          </p:cNvPr>
          <p:cNvSpPr/>
          <p:nvPr/>
        </p:nvSpPr>
        <p:spPr>
          <a:xfrm>
            <a:off x="253306" y="468576"/>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18" name="Rectangle 17">
            <a:extLst>
              <a:ext uri="{FF2B5EF4-FFF2-40B4-BE49-F238E27FC236}">
                <a16:creationId xmlns:a16="http://schemas.microsoft.com/office/drawing/2014/main" id="{C27713E6-6226-43E7-A7A1-5F56DFB1E083}"/>
              </a:ext>
            </a:extLst>
          </p:cNvPr>
          <p:cNvSpPr/>
          <p:nvPr/>
        </p:nvSpPr>
        <p:spPr>
          <a:xfrm>
            <a:off x="609600" y="3451013"/>
            <a:ext cx="5561631"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WMCA boundaries covers only 37% of total Midlands population</a:t>
            </a:r>
          </a:p>
        </p:txBody>
      </p:sp>
      <p:sp>
        <p:nvSpPr>
          <p:cNvPr id="19" name="Oval 18">
            <a:extLst>
              <a:ext uri="{FF2B5EF4-FFF2-40B4-BE49-F238E27FC236}">
                <a16:creationId xmlns:a16="http://schemas.microsoft.com/office/drawing/2014/main" id="{DA07970E-13F2-4AF2-803F-EE4384052DB8}"/>
              </a:ext>
            </a:extLst>
          </p:cNvPr>
          <p:cNvSpPr/>
          <p:nvPr/>
        </p:nvSpPr>
        <p:spPr>
          <a:xfrm>
            <a:off x="447726" y="2250349"/>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0" name="Oval 19">
            <a:extLst>
              <a:ext uri="{FF2B5EF4-FFF2-40B4-BE49-F238E27FC236}">
                <a16:creationId xmlns:a16="http://schemas.microsoft.com/office/drawing/2014/main" id="{82DC1FFE-6269-4FE5-8D45-DAA77C5F8CAA}"/>
              </a:ext>
            </a:extLst>
          </p:cNvPr>
          <p:cNvSpPr/>
          <p:nvPr/>
        </p:nvSpPr>
        <p:spPr>
          <a:xfrm>
            <a:off x="484102" y="3727749"/>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pic>
        <p:nvPicPr>
          <p:cNvPr id="1026" name="Picture 2" descr="West Midlands Combined Authority - Wikipedia">
            <a:extLst>
              <a:ext uri="{FF2B5EF4-FFF2-40B4-BE49-F238E27FC236}">
                <a16:creationId xmlns:a16="http://schemas.microsoft.com/office/drawing/2014/main" id="{94F84822-266C-471D-9DB9-8B839713A2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33105" y="1558165"/>
            <a:ext cx="1704284" cy="108655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6913844B-D275-48DA-9F80-F759E0FBC9B5}"/>
              </a:ext>
            </a:extLst>
          </p:cNvPr>
          <p:cNvCxnSpPr>
            <a:cxnSpLocks/>
            <a:stCxn id="1026" idx="2"/>
            <a:endCxn id="27" idx="1"/>
          </p:cNvCxnSpPr>
          <p:nvPr/>
        </p:nvCxnSpPr>
        <p:spPr>
          <a:xfrm>
            <a:off x="7185247" y="2644721"/>
            <a:ext cx="1242895" cy="1698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5CE60167-87A0-4808-B4FB-6D593F7C5011}"/>
              </a:ext>
            </a:extLst>
          </p:cNvPr>
          <p:cNvSpPr/>
          <p:nvPr/>
        </p:nvSpPr>
        <p:spPr>
          <a:xfrm>
            <a:off x="615474" y="4537437"/>
            <a:ext cx="5538983" cy="124649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Critical need to reconnect the other 6.7m population of the Midlands with Levelling Up </a:t>
            </a:r>
          </a:p>
        </p:txBody>
      </p:sp>
      <p:sp>
        <p:nvSpPr>
          <p:cNvPr id="26" name="Oval 25">
            <a:extLst>
              <a:ext uri="{FF2B5EF4-FFF2-40B4-BE49-F238E27FC236}">
                <a16:creationId xmlns:a16="http://schemas.microsoft.com/office/drawing/2014/main" id="{1C2D2D33-C028-43CB-B1ED-6F1B4A34BE19}"/>
              </a:ext>
            </a:extLst>
          </p:cNvPr>
          <p:cNvSpPr/>
          <p:nvPr/>
        </p:nvSpPr>
        <p:spPr>
          <a:xfrm>
            <a:off x="463478" y="5009725"/>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6846026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Map&#10;&#10;Description automatically generated">
            <a:extLst>
              <a:ext uri="{FF2B5EF4-FFF2-40B4-BE49-F238E27FC236}">
                <a16:creationId xmlns:a16="http://schemas.microsoft.com/office/drawing/2014/main" id="{A3922DCF-250E-4E30-9CEF-8387EEE4B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9483" y="1757030"/>
            <a:ext cx="5707966" cy="5579698"/>
          </a:xfrm>
          <a:prstGeom prst="rect">
            <a:avLst/>
          </a:prstGeom>
        </p:spPr>
      </p:pic>
      <p:sp>
        <p:nvSpPr>
          <p:cNvPr id="13" name="Rectangle 12">
            <a:extLst>
              <a:ext uri="{FF2B5EF4-FFF2-40B4-BE49-F238E27FC236}">
                <a16:creationId xmlns:a16="http://schemas.microsoft.com/office/drawing/2014/main" id="{3EC597F8-9FE7-4ED4-918E-87B92202E19E}"/>
              </a:ext>
            </a:extLst>
          </p:cNvPr>
          <p:cNvSpPr/>
          <p:nvPr/>
        </p:nvSpPr>
        <p:spPr>
          <a:xfrm>
            <a:off x="615475" y="1266335"/>
            <a:ext cx="6288664"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The pan regional Midlands Engine offers advantages of scale</a:t>
            </a:r>
          </a:p>
        </p:txBody>
      </p:sp>
      <p:sp>
        <p:nvSpPr>
          <p:cNvPr id="24" name="Oval 23">
            <a:extLst>
              <a:ext uri="{FF2B5EF4-FFF2-40B4-BE49-F238E27FC236}">
                <a16:creationId xmlns:a16="http://schemas.microsoft.com/office/drawing/2014/main" id="{7CD1044B-318E-46D2-8BDB-109915F6F0A7}"/>
              </a:ext>
            </a:extLst>
          </p:cNvPr>
          <p:cNvSpPr/>
          <p:nvPr/>
        </p:nvSpPr>
        <p:spPr>
          <a:xfrm>
            <a:off x="9125040" y="4301363"/>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D1E98F8-C6E9-4075-B99F-4F6EB1F009BA}"/>
              </a:ext>
            </a:extLst>
          </p:cNvPr>
          <p:cNvSpPr/>
          <p:nvPr/>
        </p:nvSpPr>
        <p:spPr>
          <a:xfrm>
            <a:off x="8662275" y="5217226"/>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7DD34BF-6CAE-4C90-BD94-EE84E6524816}"/>
              </a:ext>
            </a:extLst>
          </p:cNvPr>
          <p:cNvSpPr/>
          <p:nvPr/>
        </p:nvSpPr>
        <p:spPr>
          <a:xfrm>
            <a:off x="8369522" y="5077515"/>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767B039-C88A-4873-94B1-4BE966CA80FA}"/>
              </a:ext>
            </a:extLst>
          </p:cNvPr>
          <p:cNvSpPr/>
          <p:nvPr/>
        </p:nvSpPr>
        <p:spPr>
          <a:xfrm>
            <a:off x="9048840" y="5432222"/>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09E3DD33-D60F-4D3B-833F-F76F3CDC2314}"/>
              </a:ext>
            </a:extLst>
          </p:cNvPr>
          <p:cNvSpPr/>
          <p:nvPr/>
        </p:nvSpPr>
        <p:spPr>
          <a:xfrm>
            <a:off x="609600" y="287876"/>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Unifying fulcrum for the Midlands Engine</a:t>
            </a:r>
          </a:p>
        </p:txBody>
      </p:sp>
      <p:sp>
        <p:nvSpPr>
          <p:cNvPr id="57" name="Oval 56">
            <a:extLst>
              <a:ext uri="{FF2B5EF4-FFF2-40B4-BE49-F238E27FC236}">
                <a16:creationId xmlns:a16="http://schemas.microsoft.com/office/drawing/2014/main" id="{267A12CF-EDF6-4D20-9416-897112B88CAA}"/>
              </a:ext>
            </a:extLst>
          </p:cNvPr>
          <p:cNvSpPr/>
          <p:nvPr/>
        </p:nvSpPr>
        <p:spPr>
          <a:xfrm>
            <a:off x="253306" y="468576"/>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pic>
        <p:nvPicPr>
          <p:cNvPr id="5122" name="Picture 2" descr="Saving £55 million for Jaguar Land Rover with censhare">
            <a:extLst>
              <a:ext uri="{FF2B5EF4-FFF2-40B4-BE49-F238E27FC236}">
                <a16:creationId xmlns:a16="http://schemas.microsoft.com/office/drawing/2014/main" id="{8D73C92C-F81A-4183-B0EA-F4D92B69E2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7192" y="5164168"/>
            <a:ext cx="3282562" cy="18464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C1ACB51-25A4-487C-90E7-04744750E9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883" y="4918501"/>
            <a:ext cx="3389800" cy="639280"/>
          </a:xfrm>
          <a:prstGeom prst="rect">
            <a:avLst/>
          </a:prstGeom>
        </p:spPr>
      </p:pic>
      <p:pic>
        <p:nvPicPr>
          <p:cNvPr id="9" name="Picture 8">
            <a:extLst>
              <a:ext uri="{FF2B5EF4-FFF2-40B4-BE49-F238E27FC236}">
                <a16:creationId xmlns:a16="http://schemas.microsoft.com/office/drawing/2014/main" id="{979D2109-7C66-4539-AB59-C208EEF670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80090" y="4792983"/>
            <a:ext cx="2396048" cy="798682"/>
          </a:xfrm>
          <a:prstGeom prst="rect">
            <a:avLst/>
          </a:prstGeom>
        </p:spPr>
      </p:pic>
      <p:pic>
        <p:nvPicPr>
          <p:cNvPr id="30" name="Picture 2">
            <a:extLst>
              <a:ext uri="{FF2B5EF4-FFF2-40B4-BE49-F238E27FC236}">
                <a16:creationId xmlns:a16="http://schemas.microsoft.com/office/drawing/2014/main" id="{68CBCC80-A0DB-4606-B260-90FEFBE5A5DF}"/>
              </a:ext>
            </a:extLst>
          </p:cNvPr>
          <p:cNvPicPr>
            <a:picLocks noChangeAspect="1" noChangeArrowheads="1"/>
          </p:cNvPicPr>
          <p:nvPr/>
        </p:nvPicPr>
        <p:blipFill>
          <a:blip r:embed="rId6"/>
          <a:srcRect/>
          <a:stretch/>
        </p:blipFill>
        <p:spPr bwMode="auto">
          <a:xfrm>
            <a:off x="7194746" y="364127"/>
            <a:ext cx="2082694" cy="5743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99DFC8E-99F9-46F0-A0DB-5BD22782BD0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9550281" y="1294586"/>
            <a:ext cx="2192568" cy="5188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6D1DDB97-0B80-4517-B143-779C53A0544E}"/>
              </a:ext>
            </a:extLst>
          </p:cNvPr>
          <p:cNvPicPr>
            <a:picLocks noChangeAspect="1" noChangeArrowheads="1"/>
          </p:cNvPicPr>
          <p:nvPr/>
        </p:nvPicPr>
        <p:blipFill>
          <a:blip r:embed="rId8"/>
          <a:srcRect/>
          <a:stretch/>
        </p:blipFill>
        <p:spPr bwMode="auto">
          <a:xfrm>
            <a:off x="9661226" y="287876"/>
            <a:ext cx="1921174" cy="6403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a:extLst>
              <a:ext uri="{FF2B5EF4-FFF2-40B4-BE49-F238E27FC236}">
                <a16:creationId xmlns:a16="http://schemas.microsoft.com/office/drawing/2014/main" id="{8584E760-B2A0-4730-9718-E124F257C7AA}"/>
              </a:ext>
            </a:extLst>
          </p:cNvPr>
          <p:cNvPicPr>
            <a:picLocks noChangeAspect="1" noChangeArrowheads="1"/>
          </p:cNvPicPr>
          <p:nvPr/>
        </p:nvPicPr>
        <p:blipFill>
          <a:blip r:embed="rId9"/>
          <a:srcRect/>
          <a:stretch/>
        </p:blipFill>
        <p:spPr bwMode="auto">
          <a:xfrm>
            <a:off x="7310512" y="1350994"/>
            <a:ext cx="1975170" cy="571052"/>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91473C00-2387-44A9-9846-9AF1E0E891D0}"/>
              </a:ext>
            </a:extLst>
          </p:cNvPr>
          <p:cNvSpPr/>
          <p:nvPr/>
        </p:nvSpPr>
        <p:spPr>
          <a:xfrm>
            <a:off x="463478" y="1536816"/>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19" name="Rectangle 18">
            <a:extLst>
              <a:ext uri="{FF2B5EF4-FFF2-40B4-BE49-F238E27FC236}">
                <a16:creationId xmlns:a16="http://schemas.microsoft.com/office/drawing/2014/main" id="{51F4ED49-C346-4889-AC3A-D732A3F49D1F}"/>
              </a:ext>
            </a:extLst>
          </p:cNvPr>
          <p:cNvSpPr/>
          <p:nvPr/>
        </p:nvSpPr>
        <p:spPr>
          <a:xfrm>
            <a:off x="615475" y="2287037"/>
            <a:ext cx="6288664" cy="201593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Transport is strong in both regions with distinct strengths in each (Automotive in West and Rail in East) offering potential for integration and global competitiveness in innovation, workforce, IP and supply chains</a:t>
            </a:r>
          </a:p>
        </p:txBody>
      </p:sp>
      <p:sp>
        <p:nvSpPr>
          <p:cNvPr id="20" name="Oval 19">
            <a:extLst>
              <a:ext uri="{FF2B5EF4-FFF2-40B4-BE49-F238E27FC236}">
                <a16:creationId xmlns:a16="http://schemas.microsoft.com/office/drawing/2014/main" id="{03E524CE-13C6-4D32-B5E0-0D19FC43F1FD}"/>
              </a:ext>
            </a:extLst>
          </p:cNvPr>
          <p:cNvSpPr/>
          <p:nvPr/>
        </p:nvSpPr>
        <p:spPr>
          <a:xfrm>
            <a:off x="463478" y="3134598"/>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6692238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Map&#10;&#10;Description automatically generated">
            <a:extLst>
              <a:ext uri="{FF2B5EF4-FFF2-40B4-BE49-F238E27FC236}">
                <a16:creationId xmlns:a16="http://schemas.microsoft.com/office/drawing/2014/main" id="{A3922DCF-250E-4E30-9CEF-8387EEE4B6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3640" y="796019"/>
            <a:ext cx="3022514" cy="2954593"/>
          </a:xfrm>
          <a:prstGeom prst="rect">
            <a:avLst/>
          </a:prstGeom>
        </p:spPr>
      </p:pic>
      <p:sp>
        <p:nvSpPr>
          <p:cNvPr id="13" name="Rectangle 12">
            <a:extLst>
              <a:ext uri="{FF2B5EF4-FFF2-40B4-BE49-F238E27FC236}">
                <a16:creationId xmlns:a16="http://schemas.microsoft.com/office/drawing/2014/main" id="{3EC597F8-9FE7-4ED4-918E-87B92202E19E}"/>
              </a:ext>
            </a:extLst>
          </p:cNvPr>
          <p:cNvSpPr/>
          <p:nvPr/>
        </p:nvSpPr>
        <p:spPr>
          <a:xfrm>
            <a:off x="615475" y="1411542"/>
            <a:ext cx="6953933"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There is potential to link together major transport investments and clusters in rail and automotive</a:t>
            </a:r>
          </a:p>
        </p:txBody>
      </p:sp>
      <p:sp>
        <p:nvSpPr>
          <p:cNvPr id="56" name="Rectangle 55">
            <a:extLst>
              <a:ext uri="{FF2B5EF4-FFF2-40B4-BE49-F238E27FC236}">
                <a16:creationId xmlns:a16="http://schemas.microsoft.com/office/drawing/2014/main" id="{09E3DD33-D60F-4D3B-833F-F76F3CDC2314}"/>
              </a:ext>
            </a:extLst>
          </p:cNvPr>
          <p:cNvSpPr/>
          <p:nvPr/>
        </p:nvSpPr>
        <p:spPr>
          <a:xfrm>
            <a:off x="609600" y="287876"/>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Unifying fulcrum for the Midlands Engine</a:t>
            </a:r>
          </a:p>
        </p:txBody>
      </p:sp>
      <p:sp>
        <p:nvSpPr>
          <p:cNvPr id="57" name="Oval 56">
            <a:extLst>
              <a:ext uri="{FF2B5EF4-FFF2-40B4-BE49-F238E27FC236}">
                <a16:creationId xmlns:a16="http://schemas.microsoft.com/office/drawing/2014/main" id="{267A12CF-EDF6-4D20-9416-897112B88CAA}"/>
              </a:ext>
            </a:extLst>
          </p:cNvPr>
          <p:cNvSpPr/>
          <p:nvPr/>
        </p:nvSpPr>
        <p:spPr>
          <a:xfrm>
            <a:off x="253306" y="468576"/>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pic>
        <p:nvPicPr>
          <p:cNvPr id="30" name="Picture 2">
            <a:extLst>
              <a:ext uri="{FF2B5EF4-FFF2-40B4-BE49-F238E27FC236}">
                <a16:creationId xmlns:a16="http://schemas.microsoft.com/office/drawing/2014/main" id="{68CBCC80-A0DB-4606-B260-90FEFBE5A5DF}"/>
              </a:ext>
            </a:extLst>
          </p:cNvPr>
          <p:cNvPicPr>
            <a:picLocks noChangeAspect="1" noChangeArrowheads="1"/>
          </p:cNvPicPr>
          <p:nvPr/>
        </p:nvPicPr>
        <p:blipFill>
          <a:blip r:embed="rId3"/>
          <a:srcRect/>
          <a:stretch/>
        </p:blipFill>
        <p:spPr bwMode="auto">
          <a:xfrm>
            <a:off x="9856000" y="3054191"/>
            <a:ext cx="2082694" cy="5743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99DFC8E-99F9-46F0-A0DB-5BD22782BD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468075" y="5739180"/>
            <a:ext cx="2192568" cy="5188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6D1DDB97-0B80-4517-B143-779C53A0544E}"/>
              </a:ext>
            </a:extLst>
          </p:cNvPr>
          <p:cNvPicPr>
            <a:picLocks noChangeAspect="1" noChangeArrowheads="1"/>
          </p:cNvPicPr>
          <p:nvPr/>
        </p:nvPicPr>
        <p:blipFill>
          <a:blip r:embed="rId5"/>
          <a:srcRect/>
          <a:stretch/>
        </p:blipFill>
        <p:spPr bwMode="auto">
          <a:xfrm>
            <a:off x="9703326" y="3813987"/>
            <a:ext cx="1921174" cy="6403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a:extLst>
              <a:ext uri="{FF2B5EF4-FFF2-40B4-BE49-F238E27FC236}">
                <a16:creationId xmlns:a16="http://schemas.microsoft.com/office/drawing/2014/main" id="{8584E760-B2A0-4730-9718-E124F257C7AA}"/>
              </a:ext>
            </a:extLst>
          </p:cNvPr>
          <p:cNvPicPr>
            <a:picLocks noChangeAspect="1" noChangeArrowheads="1"/>
          </p:cNvPicPr>
          <p:nvPr/>
        </p:nvPicPr>
        <p:blipFill>
          <a:blip r:embed="rId6"/>
          <a:srcRect/>
          <a:stretch/>
        </p:blipFill>
        <p:spPr bwMode="auto">
          <a:xfrm>
            <a:off x="9274897" y="4821295"/>
            <a:ext cx="1975170" cy="571052"/>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91473C00-2387-44A9-9846-9AF1E0E891D0}"/>
              </a:ext>
            </a:extLst>
          </p:cNvPr>
          <p:cNvSpPr/>
          <p:nvPr/>
        </p:nvSpPr>
        <p:spPr>
          <a:xfrm>
            <a:off x="463478" y="1682023"/>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19" name="Rectangle 18">
            <a:extLst>
              <a:ext uri="{FF2B5EF4-FFF2-40B4-BE49-F238E27FC236}">
                <a16:creationId xmlns:a16="http://schemas.microsoft.com/office/drawing/2014/main" id="{5F01C5D4-6160-4853-95CA-7C584BF2DC15}"/>
              </a:ext>
            </a:extLst>
          </p:cNvPr>
          <p:cNvSpPr/>
          <p:nvPr/>
        </p:nvSpPr>
        <p:spPr>
          <a:xfrm>
            <a:off x="615475" y="3737235"/>
            <a:ext cx="6953933" cy="240065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The Freeport network will link together investments in other locations such as Tees Valley and Grimsby, creating huge national economic potential – East Midlands has rail links to almost every other Freeport and will act as a </a:t>
            </a:r>
            <a:r>
              <a:rPr lang="en-GB" sz="2500" b="1" err="1">
                <a:latin typeface="Tw Cen MT" panose="020B0602020104020603" pitchFamily="34" charset="0"/>
                <a:ea typeface="Cambria" panose="02040503050406030204" pitchFamily="18" charset="0"/>
                <a:cs typeface="Arial" panose="020B0604020202020204" pitchFamily="34" charset="0"/>
              </a:rPr>
              <a:t>defacto</a:t>
            </a:r>
            <a:r>
              <a:rPr lang="en-GB" sz="2500" b="1">
                <a:latin typeface="Tw Cen MT" panose="020B0602020104020603" pitchFamily="34" charset="0"/>
                <a:ea typeface="Cambria" panose="02040503050406030204" pitchFamily="18" charset="0"/>
                <a:cs typeface="Arial" panose="020B0604020202020204" pitchFamily="34" charset="0"/>
              </a:rPr>
              <a:t> freight centre for the entire UK</a:t>
            </a:r>
          </a:p>
        </p:txBody>
      </p:sp>
      <p:sp>
        <p:nvSpPr>
          <p:cNvPr id="20" name="Oval 19">
            <a:extLst>
              <a:ext uri="{FF2B5EF4-FFF2-40B4-BE49-F238E27FC236}">
                <a16:creationId xmlns:a16="http://schemas.microsoft.com/office/drawing/2014/main" id="{DD9787E9-4356-461E-81E6-0559B8679E72}"/>
              </a:ext>
            </a:extLst>
          </p:cNvPr>
          <p:cNvSpPr/>
          <p:nvPr/>
        </p:nvSpPr>
        <p:spPr>
          <a:xfrm>
            <a:off x="463478" y="4777156"/>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
        <p:nvSpPr>
          <p:cNvPr id="21" name="Rectangle 20">
            <a:extLst>
              <a:ext uri="{FF2B5EF4-FFF2-40B4-BE49-F238E27FC236}">
                <a16:creationId xmlns:a16="http://schemas.microsoft.com/office/drawing/2014/main" id="{91F16012-A1A5-4521-AF89-27546914A4D0}"/>
              </a:ext>
            </a:extLst>
          </p:cNvPr>
          <p:cNvSpPr/>
          <p:nvPr/>
        </p:nvSpPr>
        <p:spPr>
          <a:xfrm>
            <a:off x="615475" y="2574424"/>
            <a:ext cx="6953933"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It would link together business activity in both regions (CBI - more members in East than West)</a:t>
            </a:r>
          </a:p>
        </p:txBody>
      </p:sp>
      <p:sp>
        <p:nvSpPr>
          <p:cNvPr id="22" name="Oval 21">
            <a:extLst>
              <a:ext uri="{FF2B5EF4-FFF2-40B4-BE49-F238E27FC236}">
                <a16:creationId xmlns:a16="http://schemas.microsoft.com/office/drawing/2014/main" id="{C9A9E183-9C3F-4630-B54E-5D61E3B96BBF}"/>
              </a:ext>
            </a:extLst>
          </p:cNvPr>
          <p:cNvSpPr/>
          <p:nvPr/>
        </p:nvSpPr>
        <p:spPr>
          <a:xfrm>
            <a:off x="463478" y="2844905"/>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9655046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Map&#10;&#10;Description automatically generated">
            <a:extLst>
              <a:ext uri="{FF2B5EF4-FFF2-40B4-BE49-F238E27FC236}">
                <a16:creationId xmlns:a16="http://schemas.microsoft.com/office/drawing/2014/main" id="{A3922DCF-250E-4E30-9CEF-8387EEE4B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6957" y="859394"/>
            <a:ext cx="5707966" cy="5579698"/>
          </a:xfrm>
          <a:prstGeom prst="rect">
            <a:avLst/>
          </a:prstGeom>
        </p:spPr>
      </p:pic>
      <p:sp>
        <p:nvSpPr>
          <p:cNvPr id="62" name="Content Placeholder 61">
            <a:extLst>
              <a:ext uri="{FF2B5EF4-FFF2-40B4-BE49-F238E27FC236}">
                <a16:creationId xmlns:a16="http://schemas.microsoft.com/office/drawing/2014/main" id="{D41E2067-6B36-40BE-B9BD-34F0D2F6D4AE}"/>
              </a:ext>
            </a:extLst>
          </p:cNvPr>
          <p:cNvSpPr>
            <a:spLocks noGrp="1"/>
          </p:cNvSpPr>
          <p:nvPr>
            <p:ph idx="1"/>
          </p:nvPr>
        </p:nvSpPr>
        <p:spPr/>
        <p:txBody>
          <a:bodyPr/>
          <a:lstStyle/>
          <a:p>
            <a:endParaRPr lang="en-GB"/>
          </a:p>
        </p:txBody>
      </p:sp>
      <p:sp>
        <p:nvSpPr>
          <p:cNvPr id="24" name="Oval 23">
            <a:extLst>
              <a:ext uri="{FF2B5EF4-FFF2-40B4-BE49-F238E27FC236}">
                <a16:creationId xmlns:a16="http://schemas.microsoft.com/office/drawing/2014/main" id="{7CD1044B-318E-46D2-8BDB-109915F6F0A7}"/>
              </a:ext>
            </a:extLst>
          </p:cNvPr>
          <p:cNvSpPr/>
          <p:nvPr/>
        </p:nvSpPr>
        <p:spPr>
          <a:xfrm>
            <a:off x="8762514" y="3405405"/>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D1E98F8-C6E9-4075-B99F-4F6EB1F009BA}"/>
              </a:ext>
            </a:extLst>
          </p:cNvPr>
          <p:cNvSpPr/>
          <p:nvPr/>
        </p:nvSpPr>
        <p:spPr>
          <a:xfrm>
            <a:off x="8299749" y="4321268"/>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7DD34BF-6CAE-4C90-BD94-EE84E6524816}"/>
              </a:ext>
            </a:extLst>
          </p:cNvPr>
          <p:cNvSpPr/>
          <p:nvPr/>
        </p:nvSpPr>
        <p:spPr>
          <a:xfrm>
            <a:off x="8006996" y="4181557"/>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767B039-C88A-4873-94B1-4BE966CA80FA}"/>
              </a:ext>
            </a:extLst>
          </p:cNvPr>
          <p:cNvSpPr/>
          <p:nvPr/>
        </p:nvSpPr>
        <p:spPr>
          <a:xfrm>
            <a:off x="8686314" y="4536264"/>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ABA93B1D-5FF5-40CF-A2CB-118CD064794D}"/>
              </a:ext>
            </a:extLst>
          </p:cNvPr>
          <p:cNvCxnSpPr>
            <a:cxnSpLocks/>
            <a:stCxn id="24" idx="3"/>
            <a:endCxn id="28" idx="7"/>
          </p:cNvCxnSpPr>
          <p:nvPr/>
        </p:nvCxnSpPr>
        <p:spPr>
          <a:xfrm flipH="1">
            <a:off x="8137078" y="3535487"/>
            <a:ext cx="647754" cy="668388"/>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41327DB-B7B3-442F-A596-2DEEE3ECBBE9}"/>
              </a:ext>
            </a:extLst>
          </p:cNvPr>
          <p:cNvCxnSpPr>
            <a:cxnSpLocks/>
            <a:endCxn id="27" idx="7"/>
          </p:cNvCxnSpPr>
          <p:nvPr/>
        </p:nvCxnSpPr>
        <p:spPr>
          <a:xfrm flipH="1">
            <a:off x="8429831" y="3557805"/>
            <a:ext cx="408883" cy="785781"/>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D2D91F8-7AAC-4898-B314-0571C587A3A7}"/>
              </a:ext>
            </a:extLst>
          </p:cNvPr>
          <p:cNvCxnSpPr>
            <a:cxnSpLocks/>
            <a:stCxn id="24" idx="4"/>
          </p:cNvCxnSpPr>
          <p:nvPr/>
        </p:nvCxnSpPr>
        <p:spPr>
          <a:xfrm flipH="1">
            <a:off x="8773673" y="3557805"/>
            <a:ext cx="65041" cy="967820"/>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A451F68-345E-4DF8-BC08-451F92EFF948}"/>
              </a:ext>
            </a:extLst>
          </p:cNvPr>
          <p:cNvSpPr txBox="1"/>
          <p:nvPr/>
        </p:nvSpPr>
        <p:spPr>
          <a:xfrm>
            <a:off x="837678" y="3029658"/>
            <a:ext cx="2582078" cy="412750"/>
          </a:xfrm>
          <a:prstGeom prst="rect">
            <a:avLst/>
          </a:prstGeom>
          <a:solidFill>
            <a:srgbClr val="17375E"/>
          </a:solidFill>
        </p:spPr>
        <p:txBody>
          <a:bodyPr wrap="square" lIns="108000" rIns="108000" rtlCol="0">
            <a:spAutoFit/>
          </a:bodyPr>
          <a:lstStyle/>
          <a:p>
            <a:r>
              <a:rPr lang="en-GB" sz="2000" b="1">
                <a:solidFill>
                  <a:schemeClr val="bg1"/>
                </a:solidFill>
                <a:latin typeface="Tw Cen MT" panose="020B0602020104020603" pitchFamily="34" charset="0"/>
              </a:rPr>
              <a:t>WOLVERHAMPTON</a:t>
            </a:r>
          </a:p>
        </p:txBody>
      </p:sp>
      <p:sp>
        <p:nvSpPr>
          <p:cNvPr id="38" name="TextBox 37">
            <a:extLst>
              <a:ext uri="{FF2B5EF4-FFF2-40B4-BE49-F238E27FC236}">
                <a16:creationId xmlns:a16="http://schemas.microsoft.com/office/drawing/2014/main" id="{D52C32A8-09BA-4B64-89FD-A595CC2ADA18}"/>
              </a:ext>
            </a:extLst>
          </p:cNvPr>
          <p:cNvSpPr txBox="1"/>
          <p:nvPr/>
        </p:nvSpPr>
        <p:spPr>
          <a:xfrm>
            <a:off x="849417" y="4611123"/>
            <a:ext cx="2570339" cy="412750"/>
          </a:xfrm>
          <a:prstGeom prst="rect">
            <a:avLst/>
          </a:prstGeom>
          <a:solidFill>
            <a:srgbClr val="17375E"/>
          </a:solidFill>
        </p:spPr>
        <p:txBody>
          <a:bodyPr wrap="square" lIns="108000" rIns="108000" rtlCol="0">
            <a:spAutoFit/>
          </a:bodyPr>
          <a:lstStyle/>
          <a:p>
            <a:r>
              <a:rPr lang="en-GB" sz="2000" b="1">
                <a:solidFill>
                  <a:schemeClr val="bg1"/>
                </a:solidFill>
                <a:latin typeface="Tw Cen MT" panose="020B0602020104020603" pitchFamily="34" charset="0"/>
              </a:rPr>
              <a:t>BIRMINGHAM</a:t>
            </a:r>
          </a:p>
        </p:txBody>
      </p:sp>
      <p:sp>
        <p:nvSpPr>
          <p:cNvPr id="39" name="TextBox 38">
            <a:extLst>
              <a:ext uri="{FF2B5EF4-FFF2-40B4-BE49-F238E27FC236}">
                <a16:creationId xmlns:a16="http://schemas.microsoft.com/office/drawing/2014/main" id="{9EDB6EF3-432B-4254-84DA-75F8C7ADCD35}"/>
              </a:ext>
            </a:extLst>
          </p:cNvPr>
          <p:cNvSpPr txBox="1"/>
          <p:nvPr/>
        </p:nvSpPr>
        <p:spPr>
          <a:xfrm>
            <a:off x="4245284" y="5379713"/>
            <a:ext cx="1850716" cy="430887"/>
          </a:xfrm>
          <a:prstGeom prst="rect">
            <a:avLst/>
          </a:prstGeom>
          <a:solidFill>
            <a:srgbClr val="17375E"/>
          </a:solidFill>
        </p:spPr>
        <p:txBody>
          <a:bodyPr wrap="square" lIns="108000" rIns="108000" rtlCol="0">
            <a:spAutoFit/>
          </a:bodyPr>
          <a:lstStyle/>
          <a:p>
            <a:r>
              <a:rPr lang="en-GB" sz="2200" b="1">
                <a:solidFill>
                  <a:schemeClr val="bg1"/>
                </a:solidFill>
                <a:latin typeface="Tw Cen MT" panose="020B0602020104020603" pitchFamily="34" charset="0"/>
              </a:rPr>
              <a:t>COVENTRY</a:t>
            </a:r>
          </a:p>
        </p:txBody>
      </p:sp>
      <p:cxnSp>
        <p:nvCxnSpPr>
          <p:cNvPr id="40" name="Straight Connector 39">
            <a:extLst>
              <a:ext uri="{FF2B5EF4-FFF2-40B4-BE49-F238E27FC236}">
                <a16:creationId xmlns:a16="http://schemas.microsoft.com/office/drawing/2014/main" id="{CCC9C62C-5801-43CA-AF56-7FDD7062D14F}"/>
              </a:ext>
            </a:extLst>
          </p:cNvPr>
          <p:cNvCxnSpPr>
            <a:cxnSpLocks/>
            <a:stCxn id="37" idx="3"/>
            <a:endCxn id="28" idx="1"/>
          </p:cNvCxnSpPr>
          <p:nvPr/>
        </p:nvCxnSpPr>
        <p:spPr>
          <a:xfrm>
            <a:off x="3419756" y="3236033"/>
            <a:ext cx="4609558" cy="96784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3BC1EA8-1D1E-4217-A09B-61DA2E17C3A1}"/>
              </a:ext>
            </a:extLst>
          </p:cNvPr>
          <p:cNvCxnSpPr>
            <a:cxnSpLocks/>
            <a:stCxn id="38" idx="3"/>
            <a:endCxn id="27" idx="3"/>
          </p:cNvCxnSpPr>
          <p:nvPr/>
        </p:nvCxnSpPr>
        <p:spPr>
          <a:xfrm flipV="1">
            <a:off x="3419756" y="4451350"/>
            <a:ext cx="4902311" cy="3661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F4F251F-5C4D-46DE-B1DD-B78ED9DCBDF6}"/>
              </a:ext>
            </a:extLst>
          </p:cNvPr>
          <p:cNvCxnSpPr>
            <a:cxnSpLocks/>
            <a:stCxn id="39" idx="0"/>
            <a:endCxn id="29" idx="6"/>
          </p:cNvCxnSpPr>
          <p:nvPr/>
        </p:nvCxnSpPr>
        <p:spPr>
          <a:xfrm flipV="1">
            <a:off x="5170642" y="4612464"/>
            <a:ext cx="3668072" cy="76724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115D7FB8-62AC-4FE7-9617-A7CE5218A0D9}"/>
              </a:ext>
            </a:extLst>
          </p:cNvPr>
          <p:cNvSpPr txBox="1"/>
          <p:nvPr/>
        </p:nvSpPr>
        <p:spPr>
          <a:xfrm>
            <a:off x="837676" y="3831158"/>
            <a:ext cx="2582077" cy="353943"/>
          </a:xfrm>
          <a:prstGeom prst="rect">
            <a:avLst/>
          </a:prstGeom>
          <a:solidFill>
            <a:schemeClr val="tx2">
              <a:lumMod val="60000"/>
              <a:lumOff val="40000"/>
            </a:schemeClr>
          </a:solidFill>
        </p:spPr>
        <p:txBody>
          <a:bodyPr wrap="square" lIns="108000" rIns="108000" rtlCol="0">
            <a:spAutoFit/>
          </a:bodyPr>
          <a:lstStyle/>
          <a:p>
            <a:r>
              <a:rPr lang="en-GB" sz="1700" b="1">
                <a:solidFill>
                  <a:schemeClr val="bg1"/>
                </a:solidFill>
                <a:latin typeface="Tw Cen MT" panose="020B0602020104020603" pitchFamily="34" charset="0"/>
              </a:rPr>
              <a:t>Dual MHCLG HQ</a:t>
            </a:r>
          </a:p>
        </p:txBody>
      </p:sp>
      <p:sp>
        <p:nvSpPr>
          <p:cNvPr id="44" name="TextBox 43">
            <a:extLst>
              <a:ext uri="{FF2B5EF4-FFF2-40B4-BE49-F238E27FC236}">
                <a16:creationId xmlns:a16="http://schemas.microsoft.com/office/drawing/2014/main" id="{CE841E89-4679-40E1-A69F-C17B658390F9}"/>
              </a:ext>
            </a:extLst>
          </p:cNvPr>
          <p:cNvSpPr txBox="1"/>
          <p:nvPr/>
        </p:nvSpPr>
        <p:spPr>
          <a:xfrm>
            <a:off x="849417" y="5431177"/>
            <a:ext cx="2570338" cy="784830"/>
          </a:xfrm>
          <a:prstGeom prst="rect">
            <a:avLst/>
          </a:prstGeom>
          <a:solidFill>
            <a:schemeClr val="tx2">
              <a:lumMod val="60000"/>
              <a:lumOff val="40000"/>
            </a:schemeClr>
          </a:solidFill>
        </p:spPr>
        <p:txBody>
          <a:bodyPr wrap="square" lIns="108000" rIns="108000" rtlCol="0">
            <a:spAutoFit/>
          </a:bodyPr>
          <a:lstStyle/>
          <a:p>
            <a:r>
              <a:rPr lang="en-GB" sz="1500" b="1">
                <a:solidFill>
                  <a:schemeClr val="bg1"/>
                </a:solidFill>
                <a:latin typeface="Tw Cen MT" panose="020B0602020104020603" pitchFamily="34" charset="0"/>
              </a:rPr>
              <a:t>DFT 1m sqft Super Campus, inc Highways England and others</a:t>
            </a:r>
          </a:p>
        </p:txBody>
      </p:sp>
      <p:sp>
        <p:nvSpPr>
          <p:cNvPr id="45" name="TextBox 44">
            <a:extLst>
              <a:ext uri="{FF2B5EF4-FFF2-40B4-BE49-F238E27FC236}">
                <a16:creationId xmlns:a16="http://schemas.microsoft.com/office/drawing/2014/main" id="{9216E0DB-528E-4493-9E59-50D8AF8A9A8A}"/>
              </a:ext>
            </a:extLst>
          </p:cNvPr>
          <p:cNvSpPr txBox="1"/>
          <p:nvPr/>
        </p:nvSpPr>
        <p:spPr>
          <a:xfrm>
            <a:off x="4245283" y="6218119"/>
            <a:ext cx="1850716" cy="338554"/>
          </a:xfrm>
          <a:prstGeom prst="rect">
            <a:avLst/>
          </a:prstGeom>
          <a:solidFill>
            <a:schemeClr val="tx2">
              <a:lumMod val="60000"/>
              <a:lumOff val="40000"/>
            </a:schemeClr>
          </a:solidFill>
        </p:spPr>
        <p:txBody>
          <a:bodyPr wrap="square" lIns="108000" rIns="108000" rtlCol="0">
            <a:spAutoFit/>
          </a:bodyPr>
          <a:lstStyle/>
          <a:p>
            <a:r>
              <a:rPr lang="en-GB" sz="1600" b="1">
                <a:solidFill>
                  <a:schemeClr val="bg1"/>
                </a:solidFill>
                <a:latin typeface="Tw Cen MT" panose="020B0602020104020603" pitchFamily="34" charset="0"/>
              </a:rPr>
              <a:t>Homes England</a:t>
            </a:r>
          </a:p>
        </p:txBody>
      </p:sp>
      <p:sp>
        <p:nvSpPr>
          <p:cNvPr id="22" name="TextBox 21">
            <a:extLst>
              <a:ext uri="{FF2B5EF4-FFF2-40B4-BE49-F238E27FC236}">
                <a16:creationId xmlns:a16="http://schemas.microsoft.com/office/drawing/2014/main" id="{361B9260-78D4-4CFB-A39E-F78DF70E55C9}"/>
              </a:ext>
            </a:extLst>
          </p:cNvPr>
          <p:cNvSpPr txBox="1"/>
          <p:nvPr/>
        </p:nvSpPr>
        <p:spPr>
          <a:xfrm>
            <a:off x="843544" y="5018371"/>
            <a:ext cx="2570339" cy="412750"/>
          </a:xfrm>
          <a:prstGeom prst="rect">
            <a:avLst/>
          </a:prstGeom>
          <a:solidFill>
            <a:srgbClr val="FF0000"/>
          </a:solidFill>
        </p:spPr>
        <p:txBody>
          <a:bodyPr wrap="square" lIns="108000" rIns="108000" rtlCol="0">
            <a:spAutoFit/>
          </a:bodyPr>
          <a:lstStyle/>
          <a:p>
            <a:r>
              <a:rPr lang="en-GB" sz="2000" b="1">
                <a:solidFill>
                  <a:schemeClr val="bg1"/>
                </a:solidFill>
                <a:latin typeface="Tw Cen MT" panose="020B0602020104020603" pitchFamily="34" charset="0"/>
              </a:rPr>
              <a:t>30m to Derby</a:t>
            </a:r>
          </a:p>
        </p:txBody>
      </p:sp>
      <p:sp>
        <p:nvSpPr>
          <p:cNvPr id="23" name="TextBox 22">
            <a:extLst>
              <a:ext uri="{FF2B5EF4-FFF2-40B4-BE49-F238E27FC236}">
                <a16:creationId xmlns:a16="http://schemas.microsoft.com/office/drawing/2014/main" id="{B5680217-2DC9-49EF-9BC3-2D521B96E029}"/>
              </a:ext>
            </a:extLst>
          </p:cNvPr>
          <p:cNvSpPr txBox="1"/>
          <p:nvPr/>
        </p:nvSpPr>
        <p:spPr>
          <a:xfrm>
            <a:off x="843544" y="3436906"/>
            <a:ext cx="2570339" cy="412750"/>
          </a:xfrm>
          <a:prstGeom prst="rect">
            <a:avLst/>
          </a:prstGeom>
          <a:solidFill>
            <a:srgbClr val="C45D08"/>
          </a:solidFill>
        </p:spPr>
        <p:txBody>
          <a:bodyPr wrap="square" lIns="108000" rIns="108000" rtlCol="0">
            <a:spAutoFit/>
          </a:bodyPr>
          <a:lstStyle/>
          <a:p>
            <a:r>
              <a:rPr lang="en-GB" sz="2000" b="1">
                <a:solidFill>
                  <a:schemeClr val="bg1"/>
                </a:solidFill>
                <a:latin typeface="Tw Cen MT" panose="020B0602020104020603" pitchFamily="34" charset="0"/>
              </a:rPr>
              <a:t>1hr to Derby</a:t>
            </a:r>
          </a:p>
        </p:txBody>
      </p:sp>
      <p:sp>
        <p:nvSpPr>
          <p:cNvPr id="25" name="TextBox 24">
            <a:extLst>
              <a:ext uri="{FF2B5EF4-FFF2-40B4-BE49-F238E27FC236}">
                <a16:creationId xmlns:a16="http://schemas.microsoft.com/office/drawing/2014/main" id="{BDBB0311-D08D-43E0-B4D1-F807B2201677}"/>
              </a:ext>
            </a:extLst>
          </p:cNvPr>
          <p:cNvSpPr txBox="1"/>
          <p:nvPr/>
        </p:nvSpPr>
        <p:spPr>
          <a:xfrm>
            <a:off x="4245283" y="5810025"/>
            <a:ext cx="1847611" cy="412750"/>
          </a:xfrm>
          <a:prstGeom prst="rect">
            <a:avLst/>
          </a:prstGeom>
          <a:solidFill>
            <a:srgbClr val="C45D08"/>
          </a:solidFill>
        </p:spPr>
        <p:txBody>
          <a:bodyPr wrap="square" lIns="108000" rIns="108000" rtlCol="0">
            <a:spAutoFit/>
          </a:bodyPr>
          <a:lstStyle/>
          <a:p>
            <a:r>
              <a:rPr lang="en-GB" sz="2000" b="1">
                <a:solidFill>
                  <a:schemeClr val="bg1"/>
                </a:solidFill>
                <a:latin typeface="Tw Cen MT" panose="020B0602020104020603" pitchFamily="34" charset="0"/>
              </a:rPr>
              <a:t>1hr to Derby</a:t>
            </a:r>
          </a:p>
        </p:txBody>
      </p:sp>
      <p:sp>
        <p:nvSpPr>
          <p:cNvPr id="26" name="TextBox 25">
            <a:extLst>
              <a:ext uri="{FF2B5EF4-FFF2-40B4-BE49-F238E27FC236}">
                <a16:creationId xmlns:a16="http://schemas.microsoft.com/office/drawing/2014/main" id="{075E4D73-D0CC-43A7-A2B2-F12DE8284C06}"/>
              </a:ext>
            </a:extLst>
          </p:cNvPr>
          <p:cNvSpPr txBox="1"/>
          <p:nvPr/>
        </p:nvSpPr>
        <p:spPr>
          <a:xfrm>
            <a:off x="9414445" y="5287515"/>
            <a:ext cx="1317015" cy="456495"/>
          </a:xfrm>
          <a:prstGeom prst="rect">
            <a:avLst/>
          </a:prstGeom>
          <a:solidFill>
            <a:srgbClr val="FF0000"/>
          </a:solidFill>
        </p:spPr>
        <p:txBody>
          <a:bodyPr wrap="square" lIns="216000" rtlCol="0">
            <a:noAutofit/>
          </a:bodyPr>
          <a:lstStyle/>
          <a:p>
            <a:r>
              <a:rPr lang="en-GB" sz="2200" b="1">
                <a:solidFill>
                  <a:schemeClr val="bg1"/>
                </a:solidFill>
                <a:latin typeface="Tw Cen MT" panose="020B0602020104020603" pitchFamily="34" charset="0"/>
              </a:rPr>
              <a:t>DERBY</a:t>
            </a:r>
          </a:p>
        </p:txBody>
      </p:sp>
      <p:cxnSp>
        <p:nvCxnSpPr>
          <p:cNvPr id="31" name="Straight Connector 30">
            <a:extLst>
              <a:ext uri="{FF2B5EF4-FFF2-40B4-BE49-F238E27FC236}">
                <a16:creationId xmlns:a16="http://schemas.microsoft.com/office/drawing/2014/main" id="{3FDF65BE-0C4D-46F6-8A18-C9D58205D218}"/>
              </a:ext>
            </a:extLst>
          </p:cNvPr>
          <p:cNvCxnSpPr>
            <a:cxnSpLocks/>
            <a:stCxn id="26" idx="0"/>
          </p:cNvCxnSpPr>
          <p:nvPr/>
        </p:nvCxnSpPr>
        <p:spPr>
          <a:xfrm flipH="1" flipV="1">
            <a:off x="9847965" y="4958229"/>
            <a:ext cx="224988" cy="329286"/>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263B43C-4810-44F0-84E4-B38DA3190659}"/>
              </a:ext>
            </a:extLst>
          </p:cNvPr>
          <p:cNvCxnSpPr>
            <a:cxnSpLocks/>
          </p:cNvCxnSpPr>
          <p:nvPr/>
        </p:nvCxnSpPr>
        <p:spPr>
          <a:xfrm flipH="1" flipV="1">
            <a:off x="8903415" y="3535487"/>
            <a:ext cx="922779" cy="1371083"/>
          </a:xfrm>
          <a:prstGeom prst="line">
            <a:avLst/>
          </a:prstGeom>
          <a:ln w="381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0837A01-3D68-4684-B803-161067FD5CD7}"/>
              </a:ext>
            </a:extLst>
          </p:cNvPr>
          <p:cNvCxnSpPr>
            <a:cxnSpLocks/>
            <a:stCxn id="24" idx="0"/>
            <a:endCxn id="57" idx="2"/>
          </p:cNvCxnSpPr>
          <p:nvPr/>
        </p:nvCxnSpPr>
        <p:spPr>
          <a:xfrm flipV="1">
            <a:off x="8838714" y="1271871"/>
            <a:ext cx="987477" cy="2133534"/>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C7A2E5-A564-4B99-B4F6-5BBC6A129024}"/>
              </a:ext>
            </a:extLst>
          </p:cNvPr>
          <p:cNvCxnSpPr>
            <a:cxnSpLocks/>
            <a:stCxn id="24" idx="0"/>
            <a:endCxn id="52" idx="2"/>
          </p:cNvCxnSpPr>
          <p:nvPr/>
        </p:nvCxnSpPr>
        <p:spPr>
          <a:xfrm flipH="1" flipV="1">
            <a:off x="6934839" y="1444835"/>
            <a:ext cx="1903875" cy="1960570"/>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081D7DB-1B8B-432D-AABC-8F915E5BCA46}"/>
              </a:ext>
            </a:extLst>
          </p:cNvPr>
          <p:cNvSpPr txBox="1"/>
          <p:nvPr/>
        </p:nvSpPr>
        <p:spPr>
          <a:xfrm>
            <a:off x="5643803" y="628409"/>
            <a:ext cx="2582078" cy="412750"/>
          </a:xfrm>
          <a:prstGeom prst="rect">
            <a:avLst/>
          </a:prstGeom>
          <a:solidFill>
            <a:srgbClr val="17375E"/>
          </a:solidFill>
        </p:spPr>
        <p:txBody>
          <a:bodyPr wrap="square" lIns="108000" rIns="108000" rtlCol="0">
            <a:spAutoFit/>
          </a:bodyPr>
          <a:lstStyle/>
          <a:p>
            <a:r>
              <a:rPr lang="en-GB" sz="2000" b="1">
                <a:solidFill>
                  <a:schemeClr val="bg1"/>
                </a:solidFill>
                <a:latin typeface="Tw Cen MT" panose="020B0602020104020603" pitchFamily="34" charset="0"/>
              </a:rPr>
              <a:t>MANCHESTER</a:t>
            </a:r>
          </a:p>
        </p:txBody>
      </p:sp>
      <p:sp>
        <p:nvSpPr>
          <p:cNvPr id="52" name="TextBox 51">
            <a:extLst>
              <a:ext uri="{FF2B5EF4-FFF2-40B4-BE49-F238E27FC236}">
                <a16:creationId xmlns:a16="http://schemas.microsoft.com/office/drawing/2014/main" id="{56F9EA90-26AF-4841-B0D3-386047D75A07}"/>
              </a:ext>
            </a:extLst>
          </p:cNvPr>
          <p:cNvSpPr txBox="1"/>
          <p:nvPr/>
        </p:nvSpPr>
        <p:spPr>
          <a:xfrm>
            <a:off x="5649669" y="1032085"/>
            <a:ext cx="2570339" cy="412750"/>
          </a:xfrm>
          <a:prstGeom prst="rect">
            <a:avLst/>
          </a:prstGeom>
          <a:solidFill>
            <a:srgbClr val="C45D08"/>
          </a:solidFill>
        </p:spPr>
        <p:txBody>
          <a:bodyPr wrap="square" lIns="108000" rIns="108000" rtlCol="0">
            <a:spAutoFit/>
          </a:bodyPr>
          <a:lstStyle/>
          <a:p>
            <a:r>
              <a:rPr lang="en-GB" sz="2000" b="1">
                <a:solidFill>
                  <a:schemeClr val="bg1"/>
                </a:solidFill>
                <a:latin typeface="Tw Cen MT" panose="020B0602020104020603" pitchFamily="34" charset="0"/>
              </a:rPr>
              <a:t>1hr 35m to Derby</a:t>
            </a:r>
          </a:p>
        </p:txBody>
      </p:sp>
      <p:sp>
        <p:nvSpPr>
          <p:cNvPr id="56" name="TextBox 55">
            <a:extLst>
              <a:ext uri="{FF2B5EF4-FFF2-40B4-BE49-F238E27FC236}">
                <a16:creationId xmlns:a16="http://schemas.microsoft.com/office/drawing/2014/main" id="{237CF4D0-3C63-49D5-98C7-42807D709113}"/>
              </a:ext>
            </a:extLst>
          </p:cNvPr>
          <p:cNvSpPr txBox="1"/>
          <p:nvPr/>
        </p:nvSpPr>
        <p:spPr>
          <a:xfrm>
            <a:off x="8535155" y="448411"/>
            <a:ext cx="2582078" cy="412750"/>
          </a:xfrm>
          <a:prstGeom prst="rect">
            <a:avLst/>
          </a:prstGeom>
          <a:solidFill>
            <a:srgbClr val="17375E"/>
          </a:solidFill>
        </p:spPr>
        <p:txBody>
          <a:bodyPr wrap="square" lIns="108000" rIns="108000" rtlCol="0">
            <a:spAutoFit/>
          </a:bodyPr>
          <a:lstStyle/>
          <a:p>
            <a:r>
              <a:rPr lang="en-GB" sz="2000" b="1">
                <a:solidFill>
                  <a:schemeClr val="bg1"/>
                </a:solidFill>
                <a:latin typeface="Tw Cen MT" panose="020B0602020104020603" pitchFamily="34" charset="0"/>
              </a:rPr>
              <a:t>DARLINGTON</a:t>
            </a:r>
          </a:p>
        </p:txBody>
      </p:sp>
      <p:sp>
        <p:nvSpPr>
          <p:cNvPr id="57" name="TextBox 56">
            <a:extLst>
              <a:ext uri="{FF2B5EF4-FFF2-40B4-BE49-F238E27FC236}">
                <a16:creationId xmlns:a16="http://schemas.microsoft.com/office/drawing/2014/main" id="{75504587-E0BB-4D76-B501-79C5B7D6ACF6}"/>
              </a:ext>
            </a:extLst>
          </p:cNvPr>
          <p:cNvSpPr txBox="1"/>
          <p:nvPr/>
        </p:nvSpPr>
        <p:spPr>
          <a:xfrm>
            <a:off x="8541021" y="859121"/>
            <a:ext cx="2570339" cy="412750"/>
          </a:xfrm>
          <a:prstGeom prst="rect">
            <a:avLst/>
          </a:prstGeom>
          <a:solidFill>
            <a:srgbClr val="C45D08"/>
          </a:solidFill>
        </p:spPr>
        <p:txBody>
          <a:bodyPr wrap="square" lIns="108000" rIns="108000" rtlCol="0">
            <a:spAutoFit/>
          </a:bodyPr>
          <a:lstStyle/>
          <a:p>
            <a:r>
              <a:rPr lang="en-GB" sz="2000" b="1">
                <a:solidFill>
                  <a:schemeClr val="bg1"/>
                </a:solidFill>
                <a:latin typeface="Tw Cen MT" panose="020B0602020104020603" pitchFamily="34" charset="0"/>
              </a:rPr>
              <a:t>1hr 42m to Derby</a:t>
            </a:r>
          </a:p>
        </p:txBody>
      </p:sp>
      <p:sp>
        <p:nvSpPr>
          <p:cNvPr id="63" name="Rectangle 62">
            <a:extLst>
              <a:ext uri="{FF2B5EF4-FFF2-40B4-BE49-F238E27FC236}">
                <a16:creationId xmlns:a16="http://schemas.microsoft.com/office/drawing/2014/main" id="{939C7A8A-2303-441F-95E2-60CD7F7D5042}"/>
              </a:ext>
            </a:extLst>
          </p:cNvPr>
          <p:cNvSpPr/>
          <p:nvPr/>
        </p:nvSpPr>
        <p:spPr>
          <a:xfrm>
            <a:off x="609600" y="287876"/>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Unifying fulcrum for the Midlands Engine</a:t>
            </a:r>
          </a:p>
        </p:txBody>
      </p:sp>
      <p:sp>
        <p:nvSpPr>
          <p:cNvPr id="64" name="Oval 63">
            <a:extLst>
              <a:ext uri="{FF2B5EF4-FFF2-40B4-BE49-F238E27FC236}">
                <a16:creationId xmlns:a16="http://schemas.microsoft.com/office/drawing/2014/main" id="{F733195C-291D-4363-B18B-C5079FD861F2}"/>
              </a:ext>
            </a:extLst>
          </p:cNvPr>
          <p:cNvSpPr/>
          <p:nvPr/>
        </p:nvSpPr>
        <p:spPr>
          <a:xfrm>
            <a:off x="253306" y="468576"/>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68" name="Rectangle 67">
            <a:extLst>
              <a:ext uri="{FF2B5EF4-FFF2-40B4-BE49-F238E27FC236}">
                <a16:creationId xmlns:a16="http://schemas.microsoft.com/office/drawing/2014/main" id="{12C5DB44-8E50-411A-B293-F246CFBE85AD}"/>
              </a:ext>
            </a:extLst>
          </p:cNvPr>
          <p:cNvSpPr/>
          <p:nvPr/>
        </p:nvSpPr>
        <p:spPr>
          <a:xfrm>
            <a:off x="609600" y="1254458"/>
            <a:ext cx="4793794" cy="150810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A Derby-based centre could provide a counterpoint to bring together the Midlands Engine and connect with wider Levelling Up nationwide</a:t>
            </a:r>
          </a:p>
        </p:txBody>
      </p:sp>
      <p:sp>
        <p:nvSpPr>
          <p:cNvPr id="50" name="Oval 49">
            <a:extLst>
              <a:ext uri="{FF2B5EF4-FFF2-40B4-BE49-F238E27FC236}">
                <a16:creationId xmlns:a16="http://schemas.microsoft.com/office/drawing/2014/main" id="{5604A57A-1E89-4A0D-9BE6-E9DE82D8112A}"/>
              </a:ext>
            </a:extLst>
          </p:cNvPr>
          <p:cNvSpPr/>
          <p:nvPr/>
        </p:nvSpPr>
        <p:spPr>
          <a:xfrm>
            <a:off x="463478" y="1848104"/>
            <a:ext cx="295948" cy="32081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4252592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1" grpId="0" animBg="1"/>
      <p:bldP spid="52" grpId="0" animBg="1"/>
      <p:bldP spid="56" grpId="0" animBg="1"/>
      <p:bldP spid="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Map&#10;&#10;Description automatically generated">
            <a:extLst>
              <a:ext uri="{FF2B5EF4-FFF2-40B4-BE49-F238E27FC236}">
                <a16:creationId xmlns:a16="http://schemas.microsoft.com/office/drawing/2014/main" id="{A3922DCF-250E-4E30-9CEF-8387EEE4B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6957" y="859394"/>
            <a:ext cx="5707966" cy="5579698"/>
          </a:xfrm>
          <a:prstGeom prst="rect">
            <a:avLst/>
          </a:prstGeom>
        </p:spPr>
      </p:pic>
      <p:sp>
        <p:nvSpPr>
          <p:cNvPr id="24" name="Oval 23">
            <a:extLst>
              <a:ext uri="{FF2B5EF4-FFF2-40B4-BE49-F238E27FC236}">
                <a16:creationId xmlns:a16="http://schemas.microsoft.com/office/drawing/2014/main" id="{7CD1044B-318E-46D2-8BDB-109915F6F0A7}"/>
              </a:ext>
            </a:extLst>
          </p:cNvPr>
          <p:cNvSpPr/>
          <p:nvPr/>
        </p:nvSpPr>
        <p:spPr>
          <a:xfrm>
            <a:off x="8762514" y="3405405"/>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75E4D73-D0CC-43A7-A2B2-F12DE8284C06}"/>
              </a:ext>
            </a:extLst>
          </p:cNvPr>
          <p:cNvSpPr txBox="1"/>
          <p:nvPr/>
        </p:nvSpPr>
        <p:spPr>
          <a:xfrm>
            <a:off x="9414445" y="5287515"/>
            <a:ext cx="1317015" cy="456495"/>
          </a:xfrm>
          <a:prstGeom prst="rect">
            <a:avLst/>
          </a:prstGeom>
          <a:solidFill>
            <a:srgbClr val="FF0000"/>
          </a:solidFill>
        </p:spPr>
        <p:txBody>
          <a:bodyPr wrap="square" lIns="216000" rtlCol="0">
            <a:noAutofit/>
          </a:bodyPr>
          <a:lstStyle/>
          <a:p>
            <a:r>
              <a:rPr lang="en-GB" sz="2200" b="1">
                <a:solidFill>
                  <a:schemeClr val="bg1"/>
                </a:solidFill>
                <a:latin typeface="Tw Cen MT" panose="020B0602020104020603" pitchFamily="34" charset="0"/>
              </a:rPr>
              <a:t>DERBY</a:t>
            </a:r>
          </a:p>
        </p:txBody>
      </p:sp>
      <p:sp>
        <p:nvSpPr>
          <p:cNvPr id="33" name="Arrow: Pentagon 32">
            <a:extLst>
              <a:ext uri="{FF2B5EF4-FFF2-40B4-BE49-F238E27FC236}">
                <a16:creationId xmlns:a16="http://schemas.microsoft.com/office/drawing/2014/main" id="{3A795C73-5398-4173-B37C-EBB07B469838}"/>
              </a:ext>
            </a:extLst>
          </p:cNvPr>
          <p:cNvSpPr/>
          <p:nvPr/>
        </p:nvSpPr>
        <p:spPr>
          <a:xfrm>
            <a:off x="392549" y="1323701"/>
            <a:ext cx="6013459" cy="861774"/>
          </a:xfrm>
          <a:prstGeom prst="homePlat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A joint decision-making campus across Derby and Birmingham will:</a:t>
            </a:r>
          </a:p>
        </p:txBody>
      </p:sp>
      <p:sp>
        <p:nvSpPr>
          <p:cNvPr id="50" name="Rectangle 49">
            <a:extLst>
              <a:ext uri="{FF2B5EF4-FFF2-40B4-BE49-F238E27FC236}">
                <a16:creationId xmlns:a16="http://schemas.microsoft.com/office/drawing/2014/main" id="{0A064C13-F3D5-4E16-BABA-AA6BDC1F9F1D}"/>
              </a:ext>
            </a:extLst>
          </p:cNvPr>
          <p:cNvSpPr/>
          <p:nvPr/>
        </p:nvSpPr>
        <p:spPr>
          <a:xfrm>
            <a:off x="698042" y="2385368"/>
            <a:ext cx="5707966" cy="769441"/>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Bring DFT closer to industry in the rail and automotive sectors</a:t>
            </a:r>
          </a:p>
        </p:txBody>
      </p:sp>
      <p:sp>
        <p:nvSpPr>
          <p:cNvPr id="53" name="Oval 52">
            <a:extLst>
              <a:ext uri="{FF2B5EF4-FFF2-40B4-BE49-F238E27FC236}">
                <a16:creationId xmlns:a16="http://schemas.microsoft.com/office/drawing/2014/main" id="{5CC11A6B-24A4-49CB-ADBC-035DF077A146}"/>
              </a:ext>
            </a:extLst>
          </p:cNvPr>
          <p:cNvSpPr/>
          <p:nvPr/>
        </p:nvSpPr>
        <p:spPr>
          <a:xfrm>
            <a:off x="392549" y="2519902"/>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54" name="Rectangle 53">
            <a:extLst>
              <a:ext uri="{FF2B5EF4-FFF2-40B4-BE49-F238E27FC236}">
                <a16:creationId xmlns:a16="http://schemas.microsoft.com/office/drawing/2014/main" id="{0505A559-8FDD-4A34-A2FF-B63E05556A43}"/>
              </a:ext>
            </a:extLst>
          </p:cNvPr>
          <p:cNvSpPr/>
          <p:nvPr/>
        </p:nvSpPr>
        <p:spPr>
          <a:xfrm>
            <a:off x="698042" y="3289343"/>
            <a:ext cx="5707966" cy="1107996"/>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Provide maximum advantage to DFT and Civil Service staff in travel to work time from two complementary hub locations</a:t>
            </a:r>
          </a:p>
        </p:txBody>
      </p:sp>
      <p:sp>
        <p:nvSpPr>
          <p:cNvPr id="55" name="Oval 54">
            <a:extLst>
              <a:ext uri="{FF2B5EF4-FFF2-40B4-BE49-F238E27FC236}">
                <a16:creationId xmlns:a16="http://schemas.microsoft.com/office/drawing/2014/main" id="{7E8DA638-B278-4C31-86CE-75CB4FC4DAFE}"/>
              </a:ext>
            </a:extLst>
          </p:cNvPr>
          <p:cNvSpPr/>
          <p:nvPr/>
        </p:nvSpPr>
        <p:spPr>
          <a:xfrm>
            <a:off x="392549" y="3593155"/>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58" name="Rectangle 57">
            <a:extLst>
              <a:ext uri="{FF2B5EF4-FFF2-40B4-BE49-F238E27FC236}">
                <a16:creationId xmlns:a16="http://schemas.microsoft.com/office/drawing/2014/main" id="{F440B1DD-6E0D-4AA2-A7B9-560FD1B78FA8}"/>
              </a:ext>
            </a:extLst>
          </p:cNvPr>
          <p:cNvSpPr/>
          <p:nvPr/>
        </p:nvSpPr>
        <p:spPr>
          <a:xfrm>
            <a:off x="698042" y="4531873"/>
            <a:ext cx="5707966" cy="769441"/>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Double Departmental access to future workforce</a:t>
            </a:r>
          </a:p>
        </p:txBody>
      </p:sp>
      <p:sp>
        <p:nvSpPr>
          <p:cNvPr id="59" name="Oval 58">
            <a:extLst>
              <a:ext uri="{FF2B5EF4-FFF2-40B4-BE49-F238E27FC236}">
                <a16:creationId xmlns:a16="http://schemas.microsoft.com/office/drawing/2014/main" id="{38ACF1E6-68C8-44EF-86FA-81187820F779}"/>
              </a:ext>
            </a:extLst>
          </p:cNvPr>
          <p:cNvSpPr/>
          <p:nvPr/>
        </p:nvSpPr>
        <p:spPr>
          <a:xfrm>
            <a:off x="392549" y="4666407"/>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60" name="Rectangle 59">
            <a:extLst>
              <a:ext uri="{FF2B5EF4-FFF2-40B4-BE49-F238E27FC236}">
                <a16:creationId xmlns:a16="http://schemas.microsoft.com/office/drawing/2014/main" id="{0256001B-5A49-4F1D-86B1-12CFC5337455}"/>
              </a:ext>
            </a:extLst>
          </p:cNvPr>
          <p:cNvSpPr/>
          <p:nvPr/>
        </p:nvSpPr>
        <p:spPr>
          <a:xfrm>
            <a:off x="698042" y="5443857"/>
            <a:ext cx="5707966" cy="1107996"/>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Support on-shoring strategic rail capability, exporting excellence and delivering HS2, Levelling Up and zero carbon</a:t>
            </a:r>
          </a:p>
        </p:txBody>
      </p:sp>
      <p:sp>
        <p:nvSpPr>
          <p:cNvPr id="61" name="Oval 60">
            <a:extLst>
              <a:ext uri="{FF2B5EF4-FFF2-40B4-BE49-F238E27FC236}">
                <a16:creationId xmlns:a16="http://schemas.microsoft.com/office/drawing/2014/main" id="{1A091331-50B2-4A76-B48A-D8416BED525D}"/>
              </a:ext>
            </a:extLst>
          </p:cNvPr>
          <p:cNvSpPr/>
          <p:nvPr/>
        </p:nvSpPr>
        <p:spPr>
          <a:xfrm>
            <a:off x="392549" y="5747669"/>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4</a:t>
            </a:r>
          </a:p>
        </p:txBody>
      </p:sp>
      <p:sp>
        <p:nvSpPr>
          <p:cNvPr id="64" name="Rectangle 63">
            <a:extLst>
              <a:ext uri="{FF2B5EF4-FFF2-40B4-BE49-F238E27FC236}">
                <a16:creationId xmlns:a16="http://schemas.microsoft.com/office/drawing/2014/main" id="{6752426F-11F4-44F6-925B-D8B1F1901BB9}"/>
              </a:ext>
            </a:extLst>
          </p:cNvPr>
          <p:cNvSpPr/>
          <p:nvPr/>
        </p:nvSpPr>
        <p:spPr>
          <a:xfrm>
            <a:off x="609600" y="248652"/>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Supporting the ambition of the UK Rail Sector</a:t>
            </a:r>
          </a:p>
        </p:txBody>
      </p:sp>
      <p:sp>
        <p:nvSpPr>
          <p:cNvPr id="65" name="Oval 64">
            <a:extLst>
              <a:ext uri="{FF2B5EF4-FFF2-40B4-BE49-F238E27FC236}">
                <a16:creationId xmlns:a16="http://schemas.microsoft.com/office/drawing/2014/main" id="{71D44E9C-F161-4D0C-B091-F16941C298D2}"/>
              </a:ext>
            </a:extLst>
          </p:cNvPr>
          <p:cNvSpPr/>
          <p:nvPr/>
        </p:nvSpPr>
        <p:spPr>
          <a:xfrm>
            <a:off x="253306" y="429352"/>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Tree>
    <p:extLst>
      <p:ext uri="{BB962C8B-B14F-4D97-AF65-F5344CB8AC3E}">
        <p14:creationId xmlns:p14="http://schemas.microsoft.com/office/powerpoint/2010/main" val="196391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0" grpId="0" animBg="1"/>
      <p:bldP spid="53" grpId="0" animBg="1"/>
      <p:bldP spid="54" grpId="0" animBg="1"/>
      <p:bldP spid="55" grpId="0" animBg="1"/>
      <p:bldP spid="58" grpId="0" animBg="1"/>
      <p:bldP spid="59" grpId="0" animBg="1"/>
      <p:bldP spid="60" grpId="0" animBg="1"/>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p&#10;&#10;Description automatically generated">
            <a:extLst>
              <a:ext uri="{FF2B5EF4-FFF2-40B4-BE49-F238E27FC236}">
                <a16:creationId xmlns:a16="http://schemas.microsoft.com/office/drawing/2014/main" id="{386E7F33-A6B6-4697-917C-FF61710132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9617" y="501706"/>
            <a:ext cx="5783840" cy="5653866"/>
          </a:xfrm>
          <a:prstGeom prst="rect">
            <a:avLst/>
          </a:prstGeom>
        </p:spPr>
      </p:pic>
      <p:sp>
        <p:nvSpPr>
          <p:cNvPr id="31" name="Rectangle 30">
            <a:extLst>
              <a:ext uri="{FF2B5EF4-FFF2-40B4-BE49-F238E27FC236}">
                <a16:creationId xmlns:a16="http://schemas.microsoft.com/office/drawing/2014/main" id="{591DFE96-1B7A-447B-BD07-16D607380D15}"/>
              </a:ext>
            </a:extLst>
          </p:cNvPr>
          <p:cNvSpPr/>
          <p:nvPr/>
        </p:nvSpPr>
        <p:spPr>
          <a:xfrm>
            <a:off x="678957" y="409020"/>
            <a:ext cx="4101690" cy="47705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Levelling up East Midlands</a:t>
            </a:r>
          </a:p>
        </p:txBody>
      </p:sp>
      <p:sp>
        <p:nvSpPr>
          <p:cNvPr id="32" name="Oval 31">
            <a:extLst>
              <a:ext uri="{FF2B5EF4-FFF2-40B4-BE49-F238E27FC236}">
                <a16:creationId xmlns:a16="http://schemas.microsoft.com/office/drawing/2014/main" id="{BC77733B-5B43-4DF6-AAE1-DF88647A8045}"/>
              </a:ext>
            </a:extLst>
          </p:cNvPr>
          <p:cNvSpPr/>
          <p:nvPr/>
        </p:nvSpPr>
        <p:spPr>
          <a:xfrm>
            <a:off x="322663" y="404326"/>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34" name="Arrow: Pentagon 33">
            <a:extLst>
              <a:ext uri="{FF2B5EF4-FFF2-40B4-BE49-F238E27FC236}">
                <a16:creationId xmlns:a16="http://schemas.microsoft.com/office/drawing/2014/main" id="{10BB2B3D-C998-4A08-8F80-7666C6DC69EF}"/>
              </a:ext>
            </a:extLst>
          </p:cNvPr>
          <p:cNvSpPr/>
          <p:nvPr/>
        </p:nvSpPr>
        <p:spPr>
          <a:xfrm>
            <a:off x="392549" y="992814"/>
            <a:ext cx="5997068" cy="800219"/>
          </a:xfrm>
          <a:prstGeom prst="homePlate">
            <a:avLst>
              <a:gd name="adj" fmla="val 34842"/>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Government investment in Derby provides maximum return for Levelling Up through:</a:t>
            </a:r>
          </a:p>
        </p:txBody>
      </p:sp>
      <p:sp>
        <p:nvSpPr>
          <p:cNvPr id="35" name="Rectangle 34">
            <a:extLst>
              <a:ext uri="{FF2B5EF4-FFF2-40B4-BE49-F238E27FC236}">
                <a16:creationId xmlns:a16="http://schemas.microsoft.com/office/drawing/2014/main" id="{1B57B6EF-B93E-4DAF-BDE6-362B1F2949AC}"/>
              </a:ext>
            </a:extLst>
          </p:cNvPr>
          <p:cNvSpPr/>
          <p:nvPr/>
        </p:nvSpPr>
        <p:spPr>
          <a:xfrm>
            <a:off x="698042" y="2007822"/>
            <a:ext cx="6390582" cy="1107996"/>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A new base for Government and growing  Derby’s civil service headcount (currently lowest of all regional cities)</a:t>
            </a:r>
          </a:p>
        </p:txBody>
      </p:sp>
      <p:sp>
        <p:nvSpPr>
          <p:cNvPr id="36" name="Oval 35">
            <a:extLst>
              <a:ext uri="{FF2B5EF4-FFF2-40B4-BE49-F238E27FC236}">
                <a16:creationId xmlns:a16="http://schemas.microsoft.com/office/drawing/2014/main" id="{5849B863-4A40-4F38-8F95-90073422979A}"/>
              </a:ext>
            </a:extLst>
          </p:cNvPr>
          <p:cNvSpPr/>
          <p:nvPr/>
        </p:nvSpPr>
        <p:spPr>
          <a:xfrm>
            <a:off x="392549" y="2311633"/>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1C71742D-CBC4-44CA-9999-27FA211C11F7}"/>
              </a:ext>
            </a:extLst>
          </p:cNvPr>
          <p:cNvSpPr/>
          <p:nvPr/>
        </p:nvSpPr>
        <p:spPr>
          <a:xfrm>
            <a:off x="698042" y="3305944"/>
            <a:ext cx="6390582" cy="1107996"/>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Accelerating local growth - moving rail decision-making to the centre of rail manufacturing aligns with local priorities &amp; enable multiplier effect</a:t>
            </a:r>
          </a:p>
        </p:txBody>
      </p:sp>
      <p:sp>
        <p:nvSpPr>
          <p:cNvPr id="38" name="Oval 37">
            <a:extLst>
              <a:ext uri="{FF2B5EF4-FFF2-40B4-BE49-F238E27FC236}">
                <a16:creationId xmlns:a16="http://schemas.microsoft.com/office/drawing/2014/main" id="{09BEE440-7FE9-4A4F-9E67-F0D43371CE03}"/>
              </a:ext>
            </a:extLst>
          </p:cNvPr>
          <p:cNvSpPr/>
          <p:nvPr/>
        </p:nvSpPr>
        <p:spPr>
          <a:xfrm>
            <a:off x="392549" y="3609756"/>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39" name="Rectangle 38">
            <a:extLst>
              <a:ext uri="{FF2B5EF4-FFF2-40B4-BE49-F238E27FC236}">
                <a16:creationId xmlns:a16="http://schemas.microsoft.com/office/drawing/2014/main" id="{71F04EFC-E0F7-4D81-ACC7-DAEC449042DF}"/>
              </a:ext>
            </a:extLst>
          </p:cNvPr>
          <p:cNvSpPr/>
          <p:nvPr/>
        </p:nvSpPr>
        <p:spPr>
          <a:xfrm>
            <a:off x="698042" y="4573718"/>
            <a:ext cx="6390582" cy="430887"/>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Unlocking wider city centre regeneration</a:t>
            </a:r>
          </a:p>
        </p:txBody>
      </p:sp>
      <p:sp>
        <p:nvSpPr>
          <p:cNvPr id="40" name="Oval 39">
            <a:extLst>
              <a:ext uri="{FF2B5EF4-FFF2-40B4-BE49-F238E27FC236}">
                <a16:creationId xmlns:a16="http://schemas.microsoft.com/office/drawing/2014/main" id="{EF350BD1-C194-4248-81DC-FF6BBCA8C430}"/>
              </a:ext>
            </a:extLst>
          </p:cNvPr>
          <p:cNvSpPr/>
          <p:nvPr/>
        </p:nvSpPr>
        <p:spPr>
          <a:xfrm>
            <a:off x="392549" y="4538975"/>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41" name="Rectangle 40">
            <a:extLst>
              <a:ext uri="{FF2B5EF4-FFF2-40B4-BE49-F238E27FC236}">
                <a16:creationId xmlns:a16="http://schemas.microsoft.com/office/drawing/2014/main" id="{1C5F56F7-96C5-498B-8EC4-4455DAB33204}"/>
              </a:ext>
            </a:extLst>
          </p:cNvPr>
          <p:cNvSpPr/>
          <p:nvPr/>
        </p:nvSpPr>
        <p:spPr>
          <a:xfrm>
            <a:off x="698042" y="5191666"/>
            <a:ext cx="6390582" cy="1446550"/>
          </a:xfrm>
          <a:prstGeom prst="rect">
            <a:avLst/>
          </a:prstGeom>
          <a:solidFill>
            <a:srgbClr val="C45D08"/>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200" b="1">
                <a:latin typeface="Tw Cen MT" panose="020B0602020104020603" pitchFamily="34" charset="0"/>
                <a:ea typeface="Cambria" panose="02040503050406030204" pitchFamily="18" charset="0"/>
                <a:cs typeface="Arial" panose="020B0604020202020204" pitchFamily="34" charset="0"/>
              </a:rPr>
              <a:t>Creating more extensive career ladders, including administrative and executive roles, boosting retainment of graduates and increasing social mobility</a:t>
            </a:r>
          </a:p>
        </p:txBody>
      </p:sp>
      <p:sp>
        <p:nvSpPr>
          <p:cNvPr id="42" name="Oval 41">
            <a:extLst>
              <a:ext uri="{FF2B5EF4-FFF2-40B4-BE49-F238E27FC236}">
                <a16:creationId xmlns:a16="http://schemas.microsoft.com/office/drawing/2014/main" id="{DA143096-87AA-4C61-A9B4-3B1C5CBC0EEE}"/>
              </a:ext>
            </a:extLst>
          </p:cNvPr>
          <p:cNvSpPr/>
          <p:nvPr/>
        </p:nvSpPr>
        <p:spPr>
          <a:xfrm>
            <a:off x="392549" y="5664755"/>
            <a:ext cx="461592" cy="500372"/>
          </a:xfrm>
          <a:prstGeom prst="ellipse">
            <a:avLst/>
          </a:prstGeom>
          <a:solidFill>
            <a:srgbClr val="C45D0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4</a:t>
            </a:r>
          </a:p>
        </p:txBody>
      </p:sp>
    </p:spTree>
    <p:extLst>
      <p:ext uri="{BB962C8B-B14F-4D97-AF65-F5344CB8AC3E}">
        <p14:creationId xmlns:p14="http://schemas.microsoft.com/office/powerpoint/2010/main" val="5746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ail3">
            <a:extLst>
              <a:ext uri="{FF2B5EF4-FFF2-40B4-BE49-F238E27FC236}">
                <a16:creationId xmlns:a16="http://schemas.microsoft.com/office/drawing/2014/main" id="{7DCAA1D2-2D31-48B5-95DE-5BE99FACBE51}"/>
              </a:ext>
            </a:extLst>
          </p:cNvPr>
          <p:cNvSpPr/>
          <p:nvPr/>
        </p:nvSpPr>
        <p:spPr>
          <a:xfrm>
            <a:off x="2020223" y="2908784"/>
            <a:ext cx="3326858" cy="3606354"/>
          </a:xfrm>
          <a:prstGeom prst="ellipse">
            <a:avLst/>
          </a:prstGeom>
          <a:solidFill>
            <a:srgbClr val="0070C0">
              <a:alpha val="26000"/>
            </a:srgbClr>
          </a:solid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9" name="!!LU1">
            <a:extLst>
              <a:ext uri="{FF2B5EF4-FFF2-40B4-BE49-F238E27FC236}">
                <a16:creationId xmlns:a16="http://schemas.microsoft.com/office/drawing/2014/main" id="{5B1A2530-E11D-4C53-926A-588F7EEA686F}"/>
              </a:ext>
            </a:extLst>
          </p:cNvPr>
          <p:cNvSpPr/>
          <p:nvPr/>
        </p:nvSpPr>
        <p:spPr>
          <a:xfrm>
            <a:off x="1213972" y="2210174"/>
            <a:ext cx="3114528" cy="3376188"/>
          </a:xfrm>
          <a:prstGeom prst="ellipse">
            <a:avLst/>
          </a:prstGeom>
          <a:solidFill>
            <a:srgbClr val="9D2727">
              <a:alpha val="25882"/>
            </a:srgbClr>
          </a:solidFill>
          <a:ln w="28575">
            <a:solidFill>
              <a:srgbClr val="9D27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11" name="!!Derby2">
            <a:extLst>
              <a:ext uri="{FF2B5EF4-FFF2-40B4-BE49-F238E27FC236}">
                <a16:creationId xmlns:a16="http://schemas.microsoft.com/office/drawing/2014/main" id="{AD8DB958-BC8F-4653-A0BC-85F2AC43299D}"/>
              </a:ext>
            </a:extLst>
          </p:cNvPr>
          <p:cNvSpPr/>
          <p:nvPr/>
        </p:nvSpPr>
        <p:spPr>
          <a:xfrm>
            <a:off x="2985118" y="2210174"/>
            <a:ext cx="3030686" cy="3285302"/>
          </a:xfrm>
          <a:prstGeom prst="ellipse">
            <a:avLst/>
          </a:prstGeom>
          <a:solidFill>
            <a:srgbClr val="488E34">
              <a:alpha val="26000"/>
            </a:srgbClr>
          </a:solidFill>
          <a:ln w="28575">
            <a:solidFill>
              <a:srgbClr val="488E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a:xfrm>
            <a:off x="547077" y="485622"/>
            <a:ext cx="9972962" cy="373772"/>
          </a:xfrm>
        </p:spPr>
        <p:txBody>
          <a:bodyPr>
            <a:noAutofit/>
          </a:bodyPr>
          <a:lstStyle/>
          <a:p>
            <a:r>
              <a:rPr lang="en-GB" sz="2100" b="0"/>
              <a:t>These converging agendas </a:t>
            </a:r>
            <a:r>
              <a:rPr lang="en-GB" sz="2100"/>
              <a:t>hold transformational</a:t>
            </a:r>
            <a:r>
              <a:rPr lang="en-GB" sz="2100" b="0"/>
              <a:t> potential</a:t>
            </a:r>
            <a:endParaRPr lang="en-GB" sz="2100"/>
          </a:p>
        </p:txBody>
      </p:sp>
      <p:sp>
        <p:nvSpPr>
          <p:cNvPr id="18" name="Rectangle 17">
            <a:extLst>
              <a:ext uri="{FF2B5EF4-FFF2-40B4-BE49-F238E27FC236}">
                <a16:creationId xmlns:a16="http://schemas.microsoft.com/office/drawing/2014/main" id="{5DB99389-FD17-4E3E-9373-7FF164B9E27E}"/>
              </a:ext>
            </a:extLst>
          </p:cNvPr>
          <p:cNvSpPr/>
          <p:nvPr/>
        </p:nvSpPr>
        <p:spPr>
          <a:xfrm>
            <a:off x="7718386" y="2447978"/>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Unifying fulcrum for the Midlands Engine</a:t>
            </a:r>
          </a:p>
        </p:txBody>
      </p:sp>
      <p:sp>
        <p:nvSpPr>
          <p:cNvPr id="19" name="Oval 18">
            <a:extLst>
              <a:ext uri="{FF2B5EF4-FFF2-40B4-BE49-F238E27FC236}">
                <a16:creationId xmlns:a16="http://schemas.microsoft.com/office/drawing/2014/main" id="{E407EE69-CBE7-4AA0-BBE8-2C7B84A16CD3}"/>
              </a:ext>
            </a:extLst>
          </p:cNvPr>
          <p:cNvSpPr/>
          <p:nvPr/>
        </p:nvSpPr>
        <p:spPr>
          <a:xfrm>
            <a:off x="7362092" y="2628678"/>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48C98506-8C87-4758-9461-B626F8EF0258}"/>
              </a:ext>
            </a:extLst>
          </p:cNvPr>
          <p:cNvSpPr/>
          <p:nvPr/>
        </p:nvSpPr>
        <p:spPr>
          <a:xfrm>
            <a:off x="7718386" y="3720193"/>
            <a:ext cx="4101690" cy="8617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Supporting the ambition of the UK Rail Sector</a:t>
            </a:r>
          </a:p>
        </p:txBody>
      </p:sp>
      <p:sp>
        <p:nvSpPr>
          <p:cNvPr id="21" name="Oval 20">
            <a:extLst>
              <a:ext uri="{FF2B5EF4-FFF2-40B4-BE49-F238E27FC236}">
                <a16:creationId xmlns:a16="http://schemas.microsoft.com/office/drawing/2014/main" id="{EE83F7E9-33C9-4216-A49F-C85C01038049}"/>
              </a:ext>
            </a:extLst>
          </p:cNvPr>
          <p:cNvSpPr/>
          <p:nvPr/>
        </p:nvSpPr>
        <p:spPr>
          <a:xfrm>
            <a:off x="7362092" y="3900893"/>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22" name="Rectangle 21">
            <a:extLst>
              <a:ext uri="{FF2B5EF4-FFF2-40B4-BE49-F238E27FC236}">
                <a16:creationId xmlns:a16="http://schemas.microsoft.com/office/drawing/2014/main" id="{BD162DDE-0714-4985-A36F-0B4A80B2EA61}"/>
              </a:ext>
            </a:extLst>
          </p:cNvPr>
          <p:cNvSpPr/>
          <p:nvPr/>
        </p:nvSpPr>
        <p:spPr>
          <a:xfrm>
            <a:off x="7718386" y="5104391"/>
            <a:ext cx="4101690" cy="47705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500" b="1">
                <a:latin typeface="Tw Cen MT" panose="020B0602020104020603" pitchFamily="34" charset="0"/>
                <a:ea typeface="Cambria" panose="02040503050406030204" pitchFamily="18" charset="0"/>
                <a:cs typeface="Arial" panose="020B0604020202020204" pitchFamily="34" charset="0"/>
              </a:rPr>
              <a:t>Levelling up East Midlands</a:t>
            </a:r>
          </a:p>
        </p:txBody>
      </p:sp>
      <p:sp>
        <p:nvSpPr>
          <p:cNvPr id="23" name="Oval 22">
            <a:extLst>
              <a:ext uri="{FF2B5EF4-FFF2-40B4-BE49-F238E27FC236}">
                <a16:creationId xmlns:a16="http://schemas.microsoft.com/office/drawing/2014/main" id="{D343F988-5784-4B7B-9CEF-726E96E5F4CE}"/>
              </a:ext>
            </a:extLst>
          </p:cNvPr>
          <p:cNvSpPr/>
          <p:nvPr/>
        </p:nvSpPr>
        <p:spPr>
          <a:xfrm>
            <a:off x="7362092" y="5099697"/>
            <a:ext cx="461592" cy="500372"/>
          </a:xfrm>
          <a:prstGeom prst="ellipse">
            <a:avLst/>
          </a:prstGeom>
          <a:solidFill>
            <a:schemeClr val="tx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25" name="Rectangle 24">
            <a:extLst>
              <a:ext uri="{FF2B5EF4-FFF2-40B4-BE49-F238E27FC236}">
                <a16:creationId xmlns:a16="http://schemas.microsoft.com/office/drawing/2014/main" id="{35B68DAB-3E42-4C2C-8EE5-B6B4DAEBAEE1}"/>
              </a:ext>
            </a:extLst>
          </p:cNvPr>
          <p:cNvSpPr/>
          <p:nvPr/>
        </p:nvSpPr>
        <p:spPr>
          <a:xfrm>
            <a:off x="1807073" y="1269835"/>
            <a:ext cx="3488587" cy="5800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200">
                <a:latin typeface="Impact" panose="020B0806030902050204" pitchFamily="34" charset="0"/>
                <a:ea typeface="Cambria" panose="02040503050406030204" pitchFamily="18" charset="0"/>
                <a:cs typeface="Arial" panose="020B0604020202020204" pitchFamily="34" charset="0"/>
              </a:rPr>
              <a:t>VISION</a:t>
            </a:r>
          </a:p>
        </p:txBody>
      </p:sp>
      <p:sp>
        <p:nvSpPr>
          <p:cNvPr id="26" name="Rectangle 25">
            <a:extLst>
              <a:ext uri="{FF2B5EF4-FFF2-40B4-BE49-F238E27FC236}">
                <a16:creationId xmlns:a16="http://schemas.microsoft.com/office/drawing/2014/main" id="{617C5079-416E-4E8F-B362-DC93DE5B1311}"/>
              </a:ext>
            </a:extLst>
          </p:cNvPr>
          <p:cNvSpPr/>
          <p:nvPr/>
        </p:nvSpPr>
        <p:spPr>
          <a:xfrm>
            <a:off x="7991549" y="1269835"/>
            <a:ext cx="3488587" cy="5800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200">
                <a:latin typeface="Impact" panose="020B0806030902050204" pitchFamily="34" charset="0"/>
                <a:ea typeface="Cambria" panose="02040503050406030204" pitchFamily="18" charset="0"/>
                <a:cs typeface="Arial" panose="020B0604020202020204" pitchFamily="34" charset="0"/>
              </a:rPr>
              <a:t>OBJECTIVES</a:t>
            </a:r>
          </a:p>
        </p:txBody>
      </p:sp>
      <p:sp>
        <p:nvSpPr>
          <p:cNvPr id="14" name="Rectangle 13">
            <a:extLst>
              <a:ext uri="{FF2B5EF4-FFF2-40B4-BE49-F238E27FC236}">
                <a16:creationId xmlns:a16="http://schemas.microsoft.com/office/drawing/2014/main" id="{BF430CFD-6E42-4BA9-808A-70F384A089A4}"/>
              </a:ext>
            </a:extLst>
          </p:cNvPr>
          <p:cNvSpPr/>
          <p:nvPr/>
        </p:nvSpPr>
        <p:spPr>
          <a:xfrm>
            <a:off x="4698976" y="2232650"/>
            <a:ext cx="2168119" cy="716188"/>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Derby: Igniting the Midlands Engine</a:t>
            </a:r>
          </a:p>
        </p:txBody>
      </p:sp>
      <p:sp>
        <p:nvSpPr>
          <p:cNvPr id="15" name="!!LU">
            <a:extLst>
              <a:ext uri="{FF2B5EF4-FFF2-40B4-BE49-F238E27FC236}">
                <a16:creationId xmlns:a16="http://schemas.microsoft.com/office/drawing/2014/main" id="{02D35C09-766B-4F31-8A1C-1BE881CCE3C2}"/>
              </a:ext>
            </a:extLst>
          </p:cNvPr>
          <p:cNvSpPr/>
          <p:nvPr/>
        </p:nvSpPr>
        <p:spPr>
          <a:xfrm>
            <a:off x="547077" y="2339118"/>
            <a:ext cx="1882432" cy="373773"/>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Levelling Up</a:t>
            </a:r>
          </a:p>
        </p:txBody>
      </p:sp>
      <p:sp>
        <p:nvSpPr>
          <p:cNvPr id="16" name="Rectangle 15">
            <a:extLst>
              <a:ext uri="{FF2B5EF4-FFF2-40B4-BE49-F238E27FC236}">
                <a16:creationId xmlns:a16="http://schemas.microsoft.com/office/drawing/2014/main" id="{4D94F413-92C4-44C0-994F-C950ECDD2AAE}"/>
              </a:ext>
            </a:extLst>
          </p:cNvPr>
          <p:cNvSpPr/>
          <p:nvPr/>
        </p:nvSpPr>
        <p:spPr>
          <a:xfrm>
            <a:off x="2530857" y="6086174"/>
            <a:ext cx="2168119" cy="35264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UK Rail Reset</a:t>
            </a:r>
          </a:p>
        </p:txBody>
      </p:sp>
    </p:spTree>
    <p:extLst>
      <p:ext uri="{BB962C8B-B14F-4D97-AF65-F5344CB8AC3E}">
        <p14:creationId xmlns:p14="http://schemas.microsoft.com/office/powerpoint/2010/main" val="2627474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ail3">
            <a:extLst>
              <a:ext uri="{FF2B5EF4-FFF2-40B4-BE49-F238E27FC236}">
                <a16:creationId xmlns:a16="http://schemas.microsoft.com/office/drawing/2014/main" id="{7DCAA1D2-2D31-48B5-95DE-5BE99FACBE51}"/>
              </a:ext>
            </a:extLst>
          </p:cNvPr>
          <p:cNvSpPr/>
          <p:nvPr/>
        </p:nvSpPr>
        <p:spPr>
          <a:xfrm>
            <a:off x="2020223" y="2908784"/>
            <a:ext cx="3326858" cy="3606354"/>
          </a:xfrm>
          <a:prstGeom prst="ellipse">
            <a:avLst/>
          </a:prstGeom>
          <a:solidFill>
            <a:srgbClr val="0070C0">
              <a:alpha val="26000"/>
            </a:srgbClr>
          </a:solid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9" name="!!LU1">
            <a:extLst>
              <a:ext uri="{FF2B5EF4-FFF2-40B4-BE49-F238E27FC236}">
                <a16:creationId xmlns:a16="http://schemas.microsoft.com/office/drawing/2014/main" id="{5B1A2530-E11D-4C53-926A-588F7EEA686F}"/>
              </a:ext>
            </a:extLst>
          </p:cNvPr>
          <p:cNvSpPr/>
          <p:nvPr/>
        </p:nvSpPr>
        <p:spPr>
          <a:xfrm>
            <a:off x="1213972" y="2210174"/>
            <a:ext cx="3114528" cy="3376188"/>
          </a:xfrm>
          <a:prstGeom prst="ellipse">
            <a:avLst/>
          </a:prstGeom>
          <a:solidFill>
            <a:srgbClr val="9D2727">
              <a:alpha val="25882"/>
            </a:srgbClr>
          </a:solidFill>
          <a:ln w="28575">
            <a:solidFill>
              <a:srgbClr val="9D27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11" name="!!Derby2">
            <a:extLst>
              <a:ext uri="{FF2B5EF4-FFF2-40B4-BE49-F238E27FC236}">
                <a16:creationId xmlns:a16="http://schemas.microsoft.com/office/drawing/2014/main" id="{AD8DB958-BC8F-4653-A0BC-85F2AC43299D}"/>
              </a:ext>
            </a:extLst>
          </p:cNvPr>
          <p:cNvSpPr/>
          <p:nvPr/>
        </p:nvSpPr>
        <p:spPr>
          <a:xfrm>
            <a:off x="2985118" y="2210174"/>
            <a:ext cx="3030686" cy="3285302"/>
          </a:xfrm>
          <a:prstGeom prst="ellipse">
            <a:avLst/>
          </a:prstGeom>
          <a:solidFill>
            <a:srgbClr val="488E34">
              <a:alpha val="26000"/>
            </a:srgbClr>
          </a:solidFill>
          <a:ln w="28575">
            <a:solidFill>
              <a:srgbClr val="488E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sp>
        <p:nvSpPr>
          <p:cNvPr id="4" name="Title 3">
            <a:extLst>
              <a:ext uri="{FF2B5EF4-FFF2-40B4-BE49-F238E27FC236}">
                <a16:creationId xmlns:a16="http://schemas.microsoft.com/office/drawing/2014/main" id="{12C9240F-4AB0-40F3-8964-347E76839B5F}"/>
              </a:ext>
            </a:extLst>
          </p:cNvPr>
          <p:cNvSpPr>
            <a:spLocks noGrp="1"/>
          </p:cNvSpPr>
          <p:nvPr>
            <p:ph type="title"/>
          </p:nvPr>
        </p:nvSpPr>
        <p:spPr>
          <a:xfrm>
            <a:off x="547077" y="485622"/>
            <a:ext cx="9972962" cy="373772"/>
          </a:xfrm>
        </p:spPr>
        <p:txBody>
          <a:bodyPr>
            <a:noAutofit/>
          </a:bodyPr>
          <a:lstStyle/>
          <a:p>
            <a:r>
              <a:rPr lang="en-GB" sz="2100" b="0"/>
              <a:t>CONCLUSION AND SUMMARY</a:t>
            </a:r>
            <a:endParaRPr lang="en-GB" sz="2100"/>
          </a:p>
        </p:txBody>
      </p:sp>
      <p:sp>
        <p:nvSpPr>
          <p:cNvPr id="18" name="Rectangle 17">
            <a:extLst>
              <a:ext uri="{FF2B5EF4-FFF2-40B4-BE49-F238E27FC236}">
                <a16:creationId xmlns:a16="http://schemas.microsoft.com/office/drawing/2014/main" id="{5DB99389-FD17-4E3E-9373-7FF164B9E27E}"/>
              </a:ext>
            </a:extLst>
          </p:cNvPr>
          <p:cNvSpPr/>
          <p:nvPr/>
        </p:nvSpPr>
        <p:spPr>
          <a:xfrm>
            <a:off x="7718386" y="2135809"/>
            <a:ext cx="4101690" cy="115416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Derby can deliver maximum ROI on Levelling Up and relocation</a:t>
            </a:r>
          </a:p>
        </p:txBody>
      </p:sp>
      <p:sp>
        <p:nvSpPr>
          <p:cNvPr id="19" name="Oval 18">
            <a:extLst>
              <a:ext uri="{FF2B5EF4-FFF2-40B4-BE49-F238E27FC236}">
                <a16:creationId xmlns:a16="http://schemas.microsoft.com/office/drawing/2014/main" id="{E407EE69-CBE7-4AA0-BBE8-2C7B84A16CD3}"/>
              </a:ext>
            </a:extLst>
          </p:cNvPr>
          <p:cNvSpPr/>
          <p:nvPr/>
        </p:nvSpPr>
        <p:spPr>
          <a:xfrm>
            <a:off x="7362092" y="2462703"/>
            <a:ext cx="461592" cy="50037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48C98506-8C87-4758-9461-B626F8EF0258}"/>
              </a:ext>
            </a:extLst>
          </p:cNvPr>
          <p:cNvSpPr/>
          <p:nvPr/>
        </p:nvSpPr>
        <p:spPr>
          <a:xfrm>
            <a:off x="7718386" y="3515483"/>
            <a:ext cx="4101690" cy="1508105"/>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Derby’s raw assets can transform the UK Rail sector and meet government ambition</a:t>
            </a:r>
          </a:p>
        </p:txBody>
      </p:sp>
      <p:sp>
        <p:nvSpPr>
          <p:cNvPr id="21" name="Oval 20">
            <a:extLst>
              <a:ext uri="{FF2B5EF4-FFF2-40B4-BE49-F238E27FC236}">
                <a16:creationId xmlns:a16="http://schemas.microsoft.com/office/drawing/2014/main" id="{EE83F7E9-33C9-4216-A49F-C85C01038049}"/>
              </a:ext>
            </a:extLst>
          </p:cNvPr>
          <p:cNvSpPr/>
          <p:nvPr/>
        </p:nvSpPr>
        <p:spPr>
          <a:xfrm>
            <a:off x="7362092" y="4019348"/>
            <a:ext cx="461592" cy="50037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22" name="Rectangle 21">
            <a:extLst>
              <a:ext uri="{FF2B5EF4-FFF2-40B4-BE49-F238E27FC236}">
                <a16:creationId xmlns:a16="http://schemas.microsoft.com/office/drawing/2014/main" id="{BD162DDE-0714-4985-A36F-0B4A80B2EA61}"/>
              </a:ext>
            </a:extLst>
          </p:cNvPr>
          <p:cNvSpPr/>
          <p:nvPr/>
        </p:nvSpPr>
        <p:spPr>
          <a:xfrm>
            <a:off x="7718386" y="5218216"/>
            <a:ext cx="4101690" cy="115416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Investment will unlock growth both Derby and the eastern half of the Midlands Engine</a:t>
            </a:r>
          </a:p>
        </p:txBody>
      </p:sp>
      <p:sp>
        <p:nvSpPr>
          <p:cNvPr id="23" name="Oval 22">
            <a:extLst>
              <a:ext uri="{FF2B5EF4-FFF2-40B4-BE49-F238E27FC236}">
                <a16:creationId xmlns:a16="http://schemas.microsoft.com/office/drawing/2014/main" id="{D343F988-5784-4B7B-9CEF-726E96E5F4CE}"/>
              </a:ext>
            </a:extLst>
          </p:cNvPr>
          <p:cNvSpPr/>
          <p:nvPr/>
        </p:nvSpPr>
        <p:spPr>
          <a:xfrm>
            <a:off x="7362092" y="5552075"/>
            <a:ext cx="461592" cy="50037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25" name="Rectangle 24">
            <a:extLst>
              <a:ext uri="{FF2B5EF4-FFF2-40B4-BE49-F238E27FC236}">
                <a16:creationId xmlns:a16="http://schemas.microsoft.com/office/drawing/2014/main" id="{35B68DAB-3E42-4C2C-8EE5-B6B4DAEBAEE1}"/>
              </a:ext>
            </a:extLst>
          </p:cNvPr>
          <p:cNvSpPr/>
          <p:nvPr/>
        </p:nvSpPr>
        <p:spPr>
          <a:xfrm>
            <a:off x="1807073" y="1269835"/>
            <a:ext cx="3488587" cy="5800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200">
                <a:latin typeface="Impact" panose="020B0806030902050204" pitchFamily="34" charset="0"/>
                <a:ea typeface="Cambria" panose="02040503050406030204" pitchFamily="18" charset="0"/>
                <a:cs typeface="Arial" panose="020B0604020202020204" pitchFamily="34" charset="0"/>
              </a:rPr>
              <a:t>VISION</a:t>
            </a:r>
          </a:p>
        </p:txBody>
      </p:sp>
      <p:sp>
        <p:nvSpPr>
          <p:cNvPr id="26" name="Rectangle 25">
            <a:extLst>
              <a:ext uri="{FF2B5EF4-FFF2-40B4-BE49-F238E27FC236}">
                <a16:creationId xmlns:a16="http://schemas.microsoft.com/office/drawing/2014/main" id="{617C5079-416E-4E8F-B362-DC93DE5B1311}"/>
              </a:ext>
            </a:extLst>
          </p:cNvPr>
          <p:cNvSpPr/>
          <p:nvPr/>
        </p:nvSpPr>
        <p:spPr>
          <a:xfrm>
            <a:off x="7991549" y="1269835"/>
            <a:ext cx="3488587" cy="5800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200">
                <a:latin typeface="Impact" panose="020B0806030902050204" pitchFamily="34" charset="0"/>
                <a:ea typeface="Cambria" panose="02040503050406030204" pitchFamily="18" charset="0"/>
                <a:cs typeface="Arial" panose="020B0604020202020204" pitchFamily="34" charset="0"/>
              </a:rPr>
              <a:t>SUMMARY POINTS</a:t>
            </a:r>
          </a:p>
        </p:txBody>
      </p:sp>
      <p:sp>
        <p:nvSpPr>
          <p:cNvPr id="14" name="Rectangle 13">
            <a:extLst>
              <a:ext uri="{FF2B5EF4-FFF2-40B4-BE49-F238E27FC236}">
                <a16:creationId xmlns:a16="http://schemas.microsoft.com/office/drawing/2014/main" id="{BF430CFD-6E42-4BA9-808A-70F384A089A4}"/>
              </a:ext>
            </a:extLst>
          </p:cNvPr>
          <p:cNvSpPr/>
          <p:nvPr/>
        </p:nvSpPr>
        <p:spPr>
          <a:xfrm>
            <a:off x="4698976" y="2232650"/>
            <a:ext cx="2168119" cy="716188"/>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Derby: Igniting the Midlands Engine</a:t>
            </a:r>
          </a:p>
        </p:txBody>
      </p:sp>
      <p:sp>
        <p:nvSpPr>
          <p:cNvPr id="15" name="!!LU">
            <a:extLst>
              <a:ext uri="{FF2B5EF4-FFF2-40B4-BE49-F238E27FC236}">
                <a16:creationId xmlns:a16="http://schemas.microsoft.com/office/drawing/2014/main" id="{02D35C09-766B-4F31-8A1C-1BE881CCE3C2}"/>
              </a:ext>
            </a:extLst>
          </p:cNvPr>
          <p:cNvSpPr/>
          <p:nvPr/>
        </p:nvSpPr>
        <p:spPr>
          <a:xfrm>
            <a:off x="547077" y="2339118"/>
            <a:ext cx="1882432" cy="373773"/>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Levelling Up</a:t>
            </a:r>
          </a:p>
        </p:txBody>
      </p:sp>
      <p:sp>
        <p:nvSpPr>
          <p:cNvPr id="16" name="Rectangle 15">
            <a:extLst>
              <a:ext uri="{FF2B5EF4-FFF2-40B4-BE49-F238E27FC236}">
                <a16:creationId xmlns:a16="http://schemas.microsoft.com/office/drawing/2014/main" id="{4D94F413-92C4-44C0-994F-C950ECDD2AAE}"/>
              </a:ext>
            </a:extLst>
          </p:cNvPr>
          <p:cNvSpPr/>
          <p:nvPr/>
        </p:nvSpPr>
        <p:spPr>
          <a:xfrm>
            <a:off x="2530857" y="6086174"/>
            <a:ext cx="2168119" cy="35264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GB" sz="2000">
                <a:latin typeface="Impact" panose="020B0806030902050204" pitchFamily="34" charset="0"/>
                <a:ea typeface="Cambria" panose="02040503050406030204" pitchFamily="18" charset="0"/>
                <a:cs typeface="Arial" panose="020B0604020202020204" pitchFamily="34" charset="0"/>
              </a:rPr>
              <a:t>UK Rail Reset</a:t>
            </a:r>
          </a:p>
        </p:txBody>
      </p:sp>
    </p:spTree>
    <p:extLst>
      <p:ext uri="{BB962C8B-B14F-4D97-AF65-F5344CB8AC3E}">
        <p14:creationId xmlns:p14="http://schemas.microsoft.com/office/powerpoint/2010/main" val="239825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U">
            <a:hlinkClick r:id="rId2" action="ppaction://hlinksldjump"/>
            <a:extLst>
              <a:ext uri="{FF2B5EF4-FFF2-40B4-BE49-F238E27FC236}">
                <a16:creationId xmlns:a16="http://schemas.microsoft.com/office/drawing/2014/main" id="{F40ED4DA-85A5-466C-8AB2-D7233FC4A0F3}"/>
              </a:ext>
            </a:extLst>
          </p:cNvPr>
          <p:cNvSpPr/>
          <p:nvPr/>
        </p:nvSpPr>
        <p:spPr>
          <a:xfrm>
            <a:off x="744868" y="354406"/>
            <a:ext cx="2434350" cy="75169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a:t>
            </a:r>
          </a:p>
        </p:txBody>
      </p:sp>
      <p:sp>
        <p:nvSpPr>
          <p:cNvPr id="7" name="!!LU1">
            <a:extLst>
              <a:ext uri="{FF2B5EF4-FFF2-40B4-BE49-F238E27FC236}">
                <a16:creationId xmlns:a16="http://schemas.microsoft.com/office/drawing/2014/main" id="{DDBCB01F-E328-4777-9BAD-E274E6173673}"/>
              </a:ext>
            </a:extLst>
          </p:cNvPr>
          <p:cNvSpPr/>
          <p:nvPr/>
        </p:nvSpPr>
        <p:spPr>
          <a:xfrm>
            <a:off x="201349" y="354406"/>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8" name="Rectangle 7">
            <a:hlinkClick r:id="rId2" action="ppaction://hlinksldjump"/>
            <a:extLst>
              <a:ext uri="{FF2B5EF4-FFF2-40B4-BE49-F238E27FC236}">
                <a16:creationId xmlns:a16="http://schemas.microsoft.com/office/drawing/2014/main" id="{43EFCFAB-4C24-4F49-988C-951EA134BFBD}"/>
              </a:ext>
            </a:extLst>
          </p:cNvPr>
          <p:cNvSpPr/>
          <p:nvPr/>
        </p:nvSpPr>
        <p:spPr>
          <a:xfrm>
            <a:off x="1760336" y="2537936"/>
            <a:ext cx="7800523" cy="75169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400" b="1">
                <a:effectLst/>
                <a:latin typeface="Tw Cen MT" panose="020B0602020104020603" pitchFamily="34" charset="0"/>
                <a:ea typeface="Calibri" panose="020F0502020204030204" pitchFamily="34" charset="0"/>
                <a:cs typeface="Times New Roman" panose="02020603050405020304" pitchFamily="18" charset="0"/>
              </a:rPr>
              <a:t>UK Civil service employs </a:t>
            </a:r>
            <a:r>
              <a:rPr lang="en-GB" sz="2400" b="1">
                <a:effectLst/>
                <a:highlight>
                  <a:srgbClr val="000000"/>
                </a:highlight>
                <a:latin typeface="Tw Cen MT" panose="020B0602020104020603" pitchFamily="34" charset="0"/>
                <a:ea typeface="Calibri" panose="020F0502020204030204" pitchFamily="34" charset="0"/>
                <a:cs typeface="Times New Roman" panose="02020603050405020304" pitchFamily="18" charset="0"/>
              </a:rPr>
              <a:t>over 450,000 people</a:t>
            </a:r>
          </a:p>
        </p:txBody>
      </p:sp>
      <p:sp>
        <p:nvSpPr>
          <p:cNvPr id="9" name="Oval 8">
            <a:extLst>
              <a:ext uri="{FF2B5EF4-FFF2-40B4-BE49-F238E27FC236}">
                <a16:creationId xmlns:a16="http://schemas.microsoft.com/office/drawing/2014/main" id="{FC9EC908-BEC2-44B7-B0EA-8A7D486EEC67}"/>
              </a:ext>
            </a:extLst>
          </p:cNvPr>
          <p:cNvSpPr/>
          <p:nvPr/>
        </p:nvSpPr>
        <p:spPr>
          <a:xfrm>
            <a:off x="1216818" y="2537936"/>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10" name="Rectangle 9">
            <a:hlinkClick r:id="rId2" action="ppaction://hlinksldjump"/>
            <a:extLst>
              <a:ext uri="{FF2B5EF4-FFF2-40B4-BE49-F238E27FC236}">
                <a16:creationId xmlns:a16="http://schemas.microsoft.com/office/drawing/2014/main" id="{0BB759C8-AF1D-4E48-BD49-40A805D947B7}"/>
              </a:ext>
            </a:extLst>
          </p:cNvPr>
          <p:cNvSpPr/>
          <p:nvPr/>
        </p:nvSpPr>
        <p:spPr>
          <a:xfrm>
            <a:off x="744868" y="1378209"/>
            <a:ext cx="9306808" cy="88762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400" b="1">
                <a:effectLst/>
                <a:latin typeface="Tw Cen MT" panose="020B0602020104020603" pitchFamily="34" charset="0"/>
                <a:ea typeface="Calibri" panose="020F0502020204030204" pitchFamily="34" charset="0"/>
                <a:cs typeface="Times New Roman" panose="02020603050405020304" pitchFamily="18" charset="0"/>
              </a:rPr>
              <a:t>The UK Government has a programme of Levelling Up and Relocation of the Civil Service is integral to this</a:t>
            </a:r>
          </a:p>
        </p:txBody>
      </p:sp>
      <p:sp>
        <p:nvSpPr>
          <p:cNvPr id="12" name="Rectangle 11">
            <a:hlinkClick r:id="rId2" action="ppaction://hlinksldjump"/>
            <a:extLst>
              <a:ext uri="{FF2B5EF4-FFF2-40B4-BE49-F238E27FC236}">
                <a16:creationId xmlns:a16="http://schemas.microsoft.com/office/drawing/2014/main" id="{30CF81B8-4F47-48B1-A61E-E37988022918}"/>
              </a:ext>
            </a:extLst>
          </p:cNvPr>
          <p:cNvSpPr/>
          <p:nvPr/>
        </p:nvSpPr>
        <p:spPr>
          <a:xfrm>
            <a:off x="1760336" y="3510190"/>
            <a:ext cx="7800523" cy="1182834"/>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400" b="1">
                <a:effectLst/>
                <a:latin typeface="Tw Cen MT" panose="020B0602020104020603" pitchFamily="34" charset="0"/>
                <a:ea typeface="Calibri" panose="020F0502020204030204" pitchFamily="34" charset="0"/>
                <a:cs typeface="Times New Roman" panose="02020603050405020304" pitchFamily="18" charset="0"/>
              </a:rPr>
              <a:t>Over the past decade the London Civil Service has grown and neglected many regions - </a:t>
            </a:r>
            <a:r>
              <a:rPr lang="en-GB" sz="2400" b="1">
                <a:effectLst/>
                <a:highlight>
                  <a:srgbClr val="000000"/>
                </a:highlight>
                <a:latin typeface="Tw Cen MT" panose="020B0602020104020603" pitchFamily="34" charset="0"/>
                <a:ea typeface="Calibri" panose="020F0502020204030204" pitchFamily="34" charset="0"/>
                <a:cs typeface="Times New Roman" panose="02020603050405020304" pitchFamily="18" charset="0"/>
              </a:rPr>
              <a:t>with 1 in 2 HQs in London and </a:t>
            </a:r>
            <a:r>
              <a:rPr lang="en-GB" sz="2400" b="1">
                <a:highlight>
                  <a:srgbClr val="000000"/>
                </a:highlight>
                <a:latin typeface="Tw Cen MT" panose="020B0602020104020603" pitchFamily="34" charset="0"/>
                <a:ea typeface="Calibri" panose="020F0502020204030204" pitchFamily="34" charset="0"/>
                <a:cs typeface="Times New Roman" panose="02020603050405020304" pitchFamily="18" charset="0"/>
              </a:rPr>
              <a:t>76</a:t>
            </a:r>
            <a:r>
              <a:rPr lang="en-GB" sz="2400" b="1">
                <a:effectLst/>
                <a:highlight>
                  <a:srgbClr val="000000"/>
                </a:highlight>
                <a:latin typeface="Tw Cen MT" panose="020B0602020104020603" pitchFamily="34" charset="0"/>
                <a:ea typeface="Calibri" panose="020F0502020204030204" pitchFamily="34" charset="0"/>
                <a:cs typeface="Times New Roman" panose="02020603050405020304" pitchFamily="18" charset="0"/>
              </a:rPr>
              <a:t>% of Senior Civil Servants still based there</a:t>
            </a:r>
          </a:p>
        </p:txBody>
      </p:sp>
      <p:sp>
        <p:nvSpPr>
          <p:cNvPr id="13" name="Oval 12">
            <a:extLst>
              <a:ext uri="{FF2B5EF4-FFF2-40B4-BE49-F238E27FC236}">
                <a16:creationId xmlns:a16="http://schemas.microsoft.com/office/drawing/2014/main" id="{7A5FBDC7-582A-4CBD-91EC-0EC2878C2A10}"/>
              </a:ext>
            </a:extLst>
          </p:cNvPr>
          <p:cNvSpPr/>
          <p:nvPr/>
        </p:nvSpPr>
        <p:spPr>
          <a:xfrm>
            <a:off x="1216818" y="3725759"/>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14" name="Rectangle 13">
            <a:hlinkClick r:id="rId2" action="ppaction://hlinksldjump"/>
            <a:extLst>
              <a:ext uri="{FF2B5EF4-FFF2-40B4-BE49-F238E27FC236}">
                <a16:creationId xmlns:a16="http://schemas.microsoft.com/office/drawing/2014/main" id="{4F8D94DA-96FA-4533-9DA6-3A503B6F1B21}"/>
              </a:ext>
            </a:extLst>
          </p:cNvPr>
          <p:cNvSpPr/>
          <p:nvPr/>
        </p:nvSpPr>
        <p:spPr>
          <a:xfrm>
            <a:off x="1760336" y="4908592"/>
            <a:ext cx="7800523" cy="1182833"/>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400" b="1">
                <a:effectLst/>
                <a:latin typeface="Tw Cen MT" panose="020B0602020104020603" pitchFamily="34" charset="0"/>
                <a:ea typeface="Calibri" panose="020F0502020204030204" pitchFamily="34" charset="0"/>
                <a:cs typeface="Times New Roman" panose="02020603050405020304" pitchFamily="18" charset="0"/>
              </a:rPr>
              <a:t>The Civil Service is committed to reversing this by relocation of </a:t>
            </a:r>
            <a:r>
              <a:rPr lang="en-GB" sz="2400" b="1">
                <a:effectLst/>
                <a:highlight>
                  <a:srgbClr val="000000"/>
                </a:highlight>
                <a:latin typeface="Tw Cen MT" panose="020B0602020104020603" pitchFamily="34" charset="0"/>
                <a:ea typeface="Calibri" panose="020F0502020204030204" pitchFamily="34" charset="0"/>
                <a:cs typeface="Times New Roman" panose="02020603050405020304" pitchFamily="18" charset="0"/>
              </a:rPr>
              <a:t>22,000 staff </a:t>
            </a:r>
            <a:r>
              <a:rPr lang="en-GB" sz="2400" b="1">
                <a:effectLst/>
                <a:latin typeface="Tw Cen MT" panose="020B0602020104020603" pitchFamily="34" charset="0"/>
                <a:ea typeface="Calibri" panose="020F0502020204030204" pitchFamily="34" charset="0"/>
                <a:cs typeface="Times New Roman" panose="02020603050405020304" pitchFamily="18" charset="0"/>
              </a:rPr>
              <a:t>from London and the South East, including senior posts</a:t>
            </a:r>
          </a:p>
        </p:txBody>
      </p:sp>
      <p:sp>
        <p:nvSpPr>
          <p:cNvPr id="15" name="Oval 14">
            <a:extLst>
              <a:ext uri="{FF2B5EF4-FFF2-40B4-BE49-F238E27FC236}">
                <a16:creationId xmlns:a16="http://schemas.microsoft.com/office/drawing/2014/main" id="{8FF28658-4787-4ED4-8599-EA94F9C6D6D0}"/>
              </a:ext>
            </a:extLst>
          </p:cNvPr>
          <p:cNvSpPr/>
          <p:nvPr/>
        </p:nvSpPr>
        <p:spPr>
          <a:xfrm>
            <a:off x="1216818" y="5147280"/>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Tree>
    <p:extLst>
      <p:ext uri="{BB962C8B-B14F-4D97-AF65-F5344CB8AC3E}">
        <p14:creationId xmlns:p14="http://schemas.microsoft.com/office/powerpoint/2010/main" val="7667930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3">
            <a:extLst>
              <a:ext uri="{FF2B5EF4-FFF2-40B4-BE49-F238E27FC236}">
                <a16:creationId xmlns:a16="http://schemas.microsoft.com/office/drawing/2014/main" id="{6DC4E759-C469-4CEC-B29F-34613143BE5F}"/>
              </a:ext>
            </a:extLst>
          </p:cNvPr>
          <p:cNvGraphicFramePr>
            <a:graphicFrameLocks/>
          </p:cNvGraphicFramePr>
          <p:nvPr>
            <p:extLst>
              <p:ext uri="{D42A27DB-BD31-4B8C-83A1-F6EECF244321}">
                <p14:modId xmlns:p14="http://schemas.microsoft.com/office/powerpoint/2010/main" val="454718698"/>
              </p:ext>
            </p:extLst>
          </p:nvPr>
        </p:nvGraphicFramePr>
        <p:xfrm>
          <a:off x="7305175" y="422705"/>
          <a:ext cx="4551830" cy="31480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hlinkClick r:id="rId3" action="ppaction://hlinksldjump"/>
            <a:extLst>
              <a:ext uri="{FF2B5EF4-FFF2-40B4-BE49-F238E27FC236}">
                <a16:creationId xmlns:a16="http://schemas.microsoft.com/office/drawing/2014/main" id="{F40ED4DA-85A5-466C-8AB2-D7233FC4A0F3}"/>
              </a:ext>
            </a:extLst>
          </p:cNvPr>
          <p:cNvSpPr/>
          <p:nvPr/>
        </p:nvSpPr>
        <p:spPr>
          <a:xfrm>
            <a:off x="744868" y="354406"/>
            <a:ext cx="2434350" cy="75169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a:t>
            </a:r>
          </a:p>
        </p:txBody>
      </p:sp>
      <p:sp>
        <p:nvSpPr>
          <p:cNvPr id="7" name="Oval 6">
            <a:extLst>
              <a:ext uri="{FF2B5EF4-FFF2-40B4-BE49-F238E27FC236}">
                <a16:creationId xmlns:a16="http://schemas.microsoft.com/office/drawing/2014/main" id="{DDBCB01F-E328-4777-9BAD-E274E6173673}"/>
              </a:ext>
            </a:extLst>
          </p:cNvPr>
          <p:cNvSpPr/>
          <p:nvPr/>
        </p:nvSpPr>
        <p:spPr>
          <a:xfrm>
            <a:off x="201349" y="354406"/>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8" name="Rectangle 7">
            <a:hlinkClick r:id="rId3" action="ppaction://hlinksldjump"/>
            <a:extLst>
              <a:ext uri="{FF2B5EF4-FFF2-40B4-BE49-F238E27FC236}">
                <a16:creationId xmlns:a16="http://schemas.microsoft.com/office/drawing/2014/main" id="{43EFCFAB-4C24-4F49-988C-951EA134BFBD}"/>
              </a:ext>
            </a:extLst>
          </p:cNvPr>
          <p:cNvSpPr/>
          <p:nvPr/>
        </p:nvSpPr>
        <p:spPr>
          <a:xfrm>
            <a:off x="1389197" y="2342594"/>
            <a:ext cx="5466573" cy="958744"/>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100" b="1">
                <a:effectLst/>
                <a:latin typeface="Tw Cen MT" panose="020B0602020104020603" pitchFamily="34" charset="0"/>
                <a:ea typeface="Calibri" panose="020F0502020204030204" pitchFamily="34" charset="0"/>
                <a:cs typeface="Times New Roman" panose="02020603050405020304" pitchFamily="18" charset="0"/>
              </a:rPr>
              <a:t>New Skills: increased focus on digital, knowledge and IT, and operational delivery </a:t>
            </a:r>
          </a:p>
        </p:txBody>
      </p:sp>
      <p:sp>
        <p:nvSpPr>
          <p:cNvPr id="10" name="Rectangle 9">
            <a:hlinkClick r:id="rId3" action="ppaction://hlinksldjump"/>
            <a:extLst>
              <a:ext uri="{FF2B5EF4-FFF2-40B4-BE49-F238E27FC236}">
                <a16:creationId xmlns:a16="http://schemas.microsoft.com/office/drawing/2014/main" id="{0BB759C8-AF1D-4E48-BD49-40A805D947B7}"/>
              </a:ext>
            </a:extLst>
          </p:cNvPr>
          <p:cNvSpPr/>
          <p:nvPr/>
        </p:nvSpPr>
        <p:spPr>
          <a:xfrm>
            <a:off x="334995" y="1300523"/>
            <a:ext cx="6504913" cy="784515"/>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200" b="1">
                <a:effectLst/>
                <a:latin typeface="Tw Cen MT" panose="020B0602020104020603" pitchFamily="34" charset="0"/>
                <a:ea typeface="Calibri" panose="020F0502020204030204" pitchFamily="34" charset="0"/>
                <a:cs typeface="Times New Roman" panose="02020603050405020304" pitchFamily="18" charset="0"/>
              </a:rPr>
              <a:t>Relocation is now being driven through the prism of Levelling Up :</a:t>
            </a:r>
          </a:p>
        </p:txBody>
      </p:sp>
      <p:sp>
        <p:nvSpPr>
          <p:cNvPr id="16" name="Rectangle 15">
            <a:hlinkClick r:id="rId3" action="ppaction://hlinksldjump"/>
            <a:extLst>
              <a:ext uri="{FF2B5EF4-FFF2-40B4-BE49-F238E27FC236}">
                <a16:creationId xmlns:a16="http://schemas.microsoft.com/office/drawing/2014/main" id="{0808975A-535B-44AC-8EB8-01DB458F9777}"/>
              </a:ext>
            </a:extLst>
          </p:cNvPr>
          <p:cNvSpPr/>
          <p:nvPr/>
        </p:nvSpPr>
        <p:spPr>
          <a:xfrm>
            <a:off x="1391134" y="5092448"/>
            <a:ext cx="5466573" cy="945268"/>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100" b="1">
                <a:effectLst/>
                <a:latin typeface="Tw Cen MT" panose="020B0602020104020603" pitchFamily="34" charset="0"/>
                <a:ea typeface="Calibri" panose="020F0502020204030204" pitchFamily="34" charset="0"/>
                <a:cs typeface="Times New Roman" panose="02020603050405020304" pitchFamily="18" charset="0"/>
              </a:rPr>
              <a:t>New organisations: to deliver on national transformation and tackle global challenges</a:t>
            </a:r>
          </a:p>
        </p:txBody>
      </p:sp>
      <p:pic>
        <p:nvPicPr>
          <p:cNvPr id="1026" name="Picture 2" descr="Department for International Trade (DIT) logo - Actionable Insight">
            <a:extLst>
              <a:ext uri="{FF2B5EF4-FFF2-40B4-BE49-F238E27FC236}">
                <a16:creationId xmlns:a16="http://schemas.microsoft.com/office/drawing/2014/main" id="{E4DBA9DF-5FEC-47CD-B27B-2FD8F534CE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8892" y="5423631"/>
            <a:ext cx="1520886" cy="719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K Health Security Agency Jobs | publichealthjobs.co.uk">
            <a:extLst>
              <a:ext uri="{FF2B5EF4-FFF2-40B4-BE49-F238E27FC236}">
                <a16:creationId xmlns:a16="http://schemas.microsoft.com/office/drawing/2014/main" id="{48C481D9-03E0-4126-AC17-1D84A4BBC0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8028" y="5387174"/>
            <a:ext cx="1103490" cy="89209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13C9660-43C1-42D9-9A21-D1A3BF9DB5AA}"/>
              </a:ext>
            </a:extLst>
          </p:cNvPr>
          <p:cNvGrpSpPr/>
          <p:nvPr/>
        </p:nvGrpSpPr>
        <p:grpSpPr>
          <a:xfrm>
            <a:off x="461337" y="2304814"/>
            <a:ext cx="1037060" cy="1124186"/>
            <a:chOff x="4839900" y="4078860"/>
            <a:chExt cx="1037060" cy="1124186"/>
          </a:xfrm>
        </p:grpSpPr>
        <p:sp>
          <p:nvSpPr>
            <p:cNvPr id="25" name="Oval 24">
              <a:extLst>
                <a:ext uri="{FF2B5EF4-FFF2-40B4-BE49-F238E27FC236}">
                  <a16:creationId xmlns:a16="http://schemas.microsoft.com/office/drawing/2014/main" id="{FCD13786-2465-4B67-9CBE-E35835D7BFA2}"/>
                </a:ext>
              </a:extLst>
            </p:cNvPr>
            <p:cNvSpPr/>
            <p:nvPr/>
          </p:nvSpPr>
          <p:spPr>
            <a:xfrm>
              <a:off x="4839900" y="4078860"/>
              <a:ext cx="1037060" cy="112418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C1A694D2-55FE-41AC-82D7-11AC186313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4857" y="4303932"/>
              <a:ext cx="660594" cy="660594"/>
            </a:xfrm>
            <a:prstGeom prst="rect">
              <a:avLst/>
            </a:prstGeom>
          </p:spPr>
        </p:pic>
      </p:grpSp>
      <p:grpSp>
        <p:nvGrpSpPr>
          <p:cNvPr id="29" name="Group 28">
            <a:extLst>
              <a:ext uri="{FF2B5EF4-FFF2-40B4-BE49-F238E27FC236}">
                <a16:creationId xmlns:a16="http://schemas.microsoft.com/office/drawing/2014/main" id="{5AE0F0FA-34C8-474D-BA7A-30667ED4109C}"/>
              </a:ext>
            </a:extLst>
          </p:cNvPr>
          <p:cNvGrpSpPr/>
          <p:nvPr/>
        </p:nvGrpSpPr>
        <p:grpSpPr>
          <a:xfrm>
            <a:off x="461337" y="5019331"/>
            <a:ext cx="1037060" cy="1124186"/>
            <a:chOff x="7637136" y="4024984"/>
            <a:chExt cx="1037060" cy="1124186"/>
          </a:xfrm>
        </p:grpSpPr>
        <p:sp>
          <p:nvSpPr>
            <p:cNvPr id="27" name="Oval 26">
              <a:extLst>
                <a:ext uri="{FF2B5EF4-FFF2-40B4-BE49-F238E27FC236}">
                  <a16:creationId xmlns:a16="http://schemas.microsoft.com/office/drawing/2014/main" id="{1948F4CA-20A1-430E-A93C-D7FE708BFADC}"/>
                </a:ext>
              </a:extLst>
            </p:cNvPr>
            <p:cNvSpPr/>
            <p:nvPr/>
          </p:nvSpPr>
          <p:spPr>
            <a:xfrm>
              <a:off x="7637136" y="4024984"/>
              <a:ext cx="1037060" cy="112418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pic>
          <p:nvPicPr>
            <p:cNvPr id="28" name="Picture 27" descr="Icon&#10;&#10;Description automatically generated">
              <a:extLst>
                <a:ext uri="{FF2B5EF4-FFF2-40B4-BE49-F238E27FC236}">
                  <a16:creationId xmlns:a16="http://schemas.microsoft.com/office/drawing/2014/main" id="{56E5946B-8658-42C1-80A3-C45867598E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7936" y="4166456"/>
              <a:ext cx="842408" cy="842408"/>
            </a:xfrm>
            <a:prstGeom prst="rect">
              <a:avLst/>
            </a:prstGeom>
          </p:spPr>
        </p:pic>
      </p:grpSp>
      <p:sp>
        <p:nvSpPr>
          <p:cNvPr id="32" name="Rectangle 31">
            <a:hlinkClick r:id="rId3" action="ppaction://hlinksldjump"/>
            <a:extLst>
              <a:ext uri="{FF2B5EF4-FFF2-40B4-BE49-F238E27FC236}">
                <a16:creationId xmlns:a16="http://schemas.microsoft.com/office/drawing/2014/main" id="{2B600903-590A-45D0-94B3-4E579B665514}"/>
              </a:ext>
            </a:extLst>
          </p:cNvPr>
          <p:cNvSpPr/>
          <p:nvPr/>
        </p:nvSpPr>
        <p:spPr>
          <a:xfrm>
            <a:off x="1379593" y="3740618"/>
            <a:ext cx="5466573" cy="938478"/>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lvl="0"/>
            <a:r>
              <a:rPr lang="en-GB" sz="2100" b="1">
                <a:effectLst/>
                <a:latin typeface="Tw Cen MT" panose="020B0602020104020603" pitchFamily="34" charset="0"/>
                <a:ea typeface="Calibri" panose="020F0502020204030204" pitchFamily="34" charset="0"/>
                <a:cs typeface="Times New Roman" panose="02020603050405020304" pitchFamily="18" charset="0"/>
              </a:rPr>
              <a:t>New Opportunities: getting government closer to communities and industries it serves</a:t>
            </a:r>
          </a:p>
        </p:txBody>
      </p:sp>
      <p:grpSp>
        <p:nvGrpSpPr>
          <p:cNvPr id="24" name="Group 23">
            <a:extLst>
              <a:ext uri="{FF2B5EF4-FFF2-40B4-BE49-F238E27FC236}">
                <a16:creationId xmlns:a16="http://schemas.microsoft.com/office/drawing/2014/main" id="{C74CBC8E-3A12-4F28-B28A-BBFE7691C072}"/>
              </a:ext>
            </a:extLst>
          </p:cNvPr>
          <p:cNvGrpSpPr/>
          <p:nvPr/>
        </p:nvGrpSpPr>
        <p:grpSpPr>
          <a:xfrm>
            <a:off x="445475" y="3656478"/>
            <a:ext cx="1037060" cy="1124186"/>
            <a:chOff x="6200481" y="4035478"/>
            <a:chExt cx="1037060" cy="1124186"/>
          </a:xfrm>
        </p:grpSpPr>
        <p:sp>
          <p:nvSpPr>
            <p:cNvPr id="26" name="Oval 25">
              <a:extLst>
                <a:ext uri="{FF2B5EF4-FFF2-40B4-BE49-F238E27FC236}">
                  <a16:creationId xmlns:a16="http://schemas.microsoft.com/office/drawing/2014/main" id="{AEA0E7A8-D731-4D97-B593-76725F62F970}"/>
                </a:ext>
              </a:extLst>
            </p:cNvPr>
            <p:cNvSpPr/>
            <p:nvPr/>
          </p:nvSpPr>
          <p:spPr>
            <a:xfrm>
              <a:off x="6200481" y="4035478"/>
              <a:ext cx="1037060" cy="112418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latin typeface="Impact" panose="020B0806030902050204" pitchFamily="34" charset="0"/>
                <a:cs typeface="Arial" panose="020B0604020202020204" pitchFamily="34" charset="0"/>
              </a:endParaRPr>
            </a:p>
          </p:txBody>
        </p:sp>
        <p:pic>
          <p:nvPicPr>
            <p:cNvPr id="19" name="Picture 18" descr="Icon&#10;&#10;Description automatically generated">
              <a:extLst>
                <a:ext uri="{FF2B5EF4-FFF2-40B4-BE49-F238E27FC236}">
                  <a16:creationId xmlns:a16="http://schemas.microsoft.com/office/drawing/2014/main" id="{1294A5B0-E251-4098-810F-815FD17E5A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84788" y="4278989"/>
              <a:ext cx="669359" cy="669359"/>
            </a:xfrm>
            <a:prstGeom prst="rect">
              <a:avLst/>
            </a:prstGeom>
          </p:spPr>
        </p:pic>
      </p:grpSp>
      <p:pic>
        <p:nvPicPr>
          <p:cNvPr id="4" name="Picture 3">
            <a:extLst>
              <a:ext uri="{FF2B5EF4-FFF2-40B4-BE49-F238E27FC236}">
                <a16:creationId xmlns:a16="http://schemas.microsoft.com/office/drawing/2014/main" id="{9A205748-6417-4FF7-96F8-DDA9E82666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75621" y="5541926"/>
            <a:ext cx="1916354" cy="495790"/>
          </a:xfrm>
          <a:prstGeom prst="rect">
            <a:avLst/>
          </a:prstGeom>
        </p:spPr>
      </p:pic>
      <p:grpSp>
        <p:nvGrpSpPr>
          <p:cNvPr id="18" name="Group 17">
            <a:extLst>
              <a:ext uri="{FF2B5EF4-FFF2-40B4-BE49-F238E27FC236}">
                <a16:creationId xmlns:a16="http://schemas.microsoft.com/office/drawing/2014/main" id="{8A441E39-B3F9-49A7-89B7-F4D41712AC6F}"/>
              </a:ext>
            </a:extLst>
          </p:cNvPr>
          <p:cNvGrpSpPr/>
          <p:nvPr/>
        </p:nvGrpSpPr>
        <p:grpSpPr>
          <a:xfrm>
            <a:off x="8401050" y="3688561"/>
            <a:ext cx="2190750" cy="1232296"/>
            <a:chOff x="8401050" y="3688561"/>
            <a:chExt cx="2190750" cy="1232296"/>
          </a:xfrm>
        </p:grpSpPr>
        <p:pic>
          <p:nvPicPr>
            <p:cNvPr id="21" name="Picture 20">
              <a:extLst>
                <a:ext uri="{FF2B5EF4-FFF2-40B4-BE49-F238E27FC236}">
                  <a16:creationId xmlns:a16="http://schemas.microsoft.com/office/drawing/2014/main" id="{0EACE3D5-F1E9-4F7C-B7DA-52EB7B0CC5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01050" y="3688561"/>
              <a:ext cx="2190750" cy="1232296"/>
            </a:xfrm>
            <a:prstGeom prst="rect">
              <a:avLst/>
            </a:prstGeom>
          </p:spPr>
        </p:pic>
        <p:cxnSp>
          <p:nvCxnSpPr>
            <p:cNvPr id="9" name="Straight Arrow Connector 8">
              <a:extLst>
                <a:ext uri="{FF2B5EF4-FFF2-40B4-BE49-F238E27FC236}">
                  <a16:creationId xmlns:a16="http://schemas.microsoft.com/office/drawing/2014/main" id="{CF06E1B2-0620-4266-AB8B-70D92B4253D6}"/>
                </a:ext>
              </a:extLst>
            </p:cNvPr>
            <p:cNvCxnSpPr/>
            <p:nvPr/>
          </p:nvCxnSpPr>
          <p:spPr>
            <a:xfrm flipH="1" flipV="1">
              <a:off x="10034588" y="4448175"/>
              <a:ext cx="180975" cy="280988"/>
            </a:xfrm>
            <a:prstGeom prst="straightConnector1">
              <a:avLst/>
            </a:prstGeom>
            <a:ln>
              <a:solidFill>
                <a:srgbClr val="AC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39DB5A9-9D29-4F80-A5F1-73F085B4B832}"/>
                </a:ext>
              </a:extLst>
            </p:cNvPr>
            <p:cNvCxnSpPr>
              <a:cxnSpLocks/>
            </p:cNvCxnSpPr>
            <p:nvPr/>
          </p:nvCxnSpPr>
          <p:spPr>
            <a:xfrm flipH="1" flipV="1">
              <a:off x="10253663" y="4415846"/>
              <a:ext cx="59532" cy="313317"/>
            </a:xfrm>
            <a:prstGeom prst="straightConnector1">
              <a:avLst/>
            </a:prstGeom>
            <a:ln>
              <a:solidFill>
                <a:srgbClr val="AC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AE2F66D-60DE-4C33-8691-D886790D6986}"/>
                </a:ext>
              </a:extLst>
            </p:cNvPr>
            <p:cNvCxnSpPr>
              <a:cxnSpLocks/>
            </p:cNvCxnSpPr>
            <p:nvPr/>
          </p:nvCxnSpPr>
          <p:spPr>
            <a:xfrm flipH="1">
              <a:off x="10075621" y="4788265"/>
              <a:ext cx="153954" cy="0"/>
            </a:xfrm>
            <a:prstGeom prst="straightConnector1">
              <a:avLst/>
            </a:prstGeom>
            <a:ln>
              <a:solidFill>
                <a:srgbClr val="AC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B258C02-DC71-4BA7-8D32-1FBD1E98E1E4}"/>
                </a:ext>
              </a:extLst>
            </p:cNvPr>
            <p:cNvCxnSpPr>
              <a:cxnSpLocks/>
            </p:cNvCxnSpPr>
            <p:nvPr/>
          </p:nvCxnSpPr>
          <p:spPr>
            <a:xfrm flipH="1" flipV="1">
              <a:off x="10075621" y="4283255"/>
              <a:ext cx="207808" cy="497410"/>
            </a:xfrm>
            <a:prstGeom prst="straightConnector1">
              <a:avLst/>
            </a:prstGeom>
            <a:ln>
              <a:solidFill>
                <a:srgbClr val="AC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16689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8" grpId="0" animBg="1"/>
      <p:bldP spid="10" grpId="0" animBg="1"/>
      <p:bldP spid="16"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A350DA-B9BA-43CB-96CE-5E49A798C8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0416" y="757715"/>
            <a:ext cx="4711460" cy="5517844"/>
          </a:xfrm>
          <a:prstGeom prst="rect">
            <a:avLst/>
          </a:prstGeom>
        </p:spPr>
      </p:pic>
      <p:sp>
        <p:nvSpPr>
          <p:cNvPr id="33" name="Rectangle 32">
            <a:extLst>
              <a:ext uri="{FF2B5EF4-FFF2-40B4-BE49-F238E27FC236}">
                <a16:creationId xmlns:a16="http://schemas.microsoft.com/office/drawing/2014/main" id="{F11E0931-2394-4ABE-AFF9-36C6DCE5662C}"/>
              </a:ext>
            </a:extLst>
          </p:cNvPr>
          <p:cNvSpPr/>
          <p:nvPr/>
        </p:nvSpPr>
        <p:spPr>
          <a:xfrm>
            <a:off x="907660" y="485622"/>
            <a:ext cx="5188340" cy="93278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 – Progress So Far</a:t>
            </a:r>
          </a:p>
        </p:txBody>
      </p:sp>
      <p:sp>
        <p:nvSpPr>
          <p:cNvPr id="34" name="Oval 33">
            <a:extLst>
              <a:ext uri="{FF2B5EF4-FFF2-40B4-BE49-F238E27FC236}">
                <a16:creationId xmlns:a16="http://schemas.microsoft.com/office/drawing/2014/main" id="{ED9FE4E3-0BD3-46F0-80BE-2FBC954E3B8C}"/>
              </a:ext>
            </a:extLst>
          </p:cNvPr>
          <p:cNvSpPr/>
          <p:nvPr/>
        </p:nvSpPr>
        <p:spPr>
          <a:xfrm>
            <a:off x="364141" y="59928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2" name="L-Shape 1">
            <a:extLst>
              <a:ext uri="{FF2B5EF4-FFF2-40B4-BE49-F238E27FC236}">
                <a16:creationId xmlns:a16="http://schemas.microsoft.com/office/drawing/2014/main" id="{51E342F3-70E8-4B32-A4B5-BB786A97A3F1}"/>
              </a:ext>
            </a:extLst>
          </p:cNvPr>
          <p:cNvSpPr/>
          <p:nvPr/>
        </p:nvSpPr>
        <p:spPr>
          <a:xfrm rot="18518437">
            <a:off x="9152202" y="3607698"/>
            <a:ext cx="661902" cy="424965"/>
          </a:xfrm>
          <a:prstGeom prst="corner">
            <a:avLst>
              <a:gd name="adj1" fmla="val 25453"/>
              <a:gd name="adj2" fmla="val 280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Shape 23">
            <a:extLst>
              <a:ext uri="{FF2B5EF4-FFF2-40B4-BE49-F238E27FC236}">
                <a16:creationId xmlns:a16="http://schemas.microsoft.com/office/drawing/2014/main" id="{91A5E64E-5150-422F-BE17-137B9AE17970}"/>
              </a:ext>
            </a:extLst>
          </p:cNvPr>
          <p:cNvSpPr/>
          <p:nvPr/>
        </p:nvSpPr>
        <p:spPr>
          <a:xfrm rot="18518437">
            <a:off x="8922353" y="2478439"/>
            <a:ext cx="661902" cy="424965"/>
          </a:xfrm>
          <a:prstGeom prst="corner">
            <a:avLst>
              <a:gd name="adj1" fmla="val 25453"/>
              <a:gd name="adj2" fmla="val 280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L-Shape 24">
            <a:extLst>
              <a:ext uri="{FF2B5EF4-FFF2-40B4-BE49-F238E27FC236}">
                <a16:creationId xmlns:a16="http://schemas.microsoft.com/office/drawing/2014/main" id="{BB11C322-C246-4D58-AAB1-71F5012D0C0B}"/>
              </a:ext>
            </a:extLst>
          </p:cNvPr>
          <p:cNvSpPr/>
          <p:nvPr/>
        </p:nvSpPr>
        <p:spPr>
          <a:xfrm rot="18518437">
            <a:off x="9721397" y="1973610"/>
            <a:ext cx="661902" cy="424965"/>
          </a:xfrm>
          <a:prstGeom prst="corner">
            <a:avLst>
              <a:gd name="adj1" fmla="val 25453"/>
              <a:gd name="adj2" fmla="val 280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24A79E4-5D15-4026-9C09-A2C70C82C028}"/>
              </a:ext>
            </a:extLst>
          </p:cNvPr>
          <p:cNvSpPr/>
          <p:nvPr/>
        </p:nvSpPr>
        <p:spPr>
          <a:xfrm>
            <a:off x="907659" y="4123923"/>
            <a:ext cx="6019123" cy="1154162"/>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The </a:t>
            </a:r>
            <a:r>
              <a:rPr lang="en-GB" sz="2300" b="1">
                <a:highlight>
                  <a:srgbClr val="17375E"/>
                </a:highlight>
                <a:latin typeface="Tw Cen MT" panose="020B0602020104020603" pitchFamily="34" charset="0"/>
                <a:ea typeface="Cambria" panose="02040503050406030204" pitchFamily="18" charset="0"/>
                <a:cs typeface="Arial" panose="020B0604020202020204" pitchFamily="34" charset="0"/>
              </a:rPr>
              <a:t>East Midlands is the only region </a:t>
            </a:r>
            <a:r>
              <a:rPr lang="en-GB" sz="2300" b="1">
                <a:latin typeface="Tw Cen MT" panose="020B0602020104020603" pitchFamily="34" charset="0"/>
                <a:ea typeface="Cambria" panose="02040503050406030204" pitchFamily="18" charset="0"/>
                <a:cs typeface="Arial" panose="020B0604020202020204" pitchFamily="34" charset="0"/>
              </a:rPr>
              <a:t>north of England </a:t>
            </a:r>
            <a:r>
              <a:rPr lang="en-GB" sz="2300" b="1">
                <a:highlight>
                  <a:srgbClr val="17375E"/>
                </a:highlight>
                <a:latin typeface="Tw Cen MT" panose="020B0602020104020603" pitchFamily="34" charset="0"/>
                <a:ea typeface="Cambria" panose="02040503050406030204" pitchFamily="18" charset="0"/>
                <a:cs typeface="Arial" panose="020B0604020202020204" pitchFamily="34" charset="0"/>
              </a:rPr>
              <a:t>without a clear government relocation </a:t>
            </a:r>
            <a:r>
              <a:rPr lang="en-GB" sz="2300" b="1">
                <a:latin typeface="Tw Cen MT" panose="020B0602020104020603" pitchFamily="34" charset="0"/>
                <a:ea typeface="Cambria" panose="02040503050406030204" pitchFamily="18" charset="0"/>
                <a:cs typeface="Arial" panose="020B0604020202020204" pitchFamily="34" charset="0"/>
              </a:rPr>
              <a:t>commitment</a:t>
            </a:r>
          </a:p>
        </p:txBody>
      </p:sp>
      <p:sp>
        <p:nvSpPr>
          <p:cNvPr id="27" name="Oval 26">
            <a:extLst>
              <a:ext uri="{FF2B5EF4-FFF2-40B4-BE49-F238E27FC236}">
                <a16:creationId xmlns:a16="http://schemas.microsoft.com/office/drawing/2014/main" id="{31BA9305-42E4-4297-A040-B0A172C8D825}"/>
              </a:ext>
            </a:extLst>
          </p:cNvPr>
          <p:cNvSpPr/>
          <p:nvPr/>
        </p:nvSpPr>
        <p:spPr>
          <a:xfrm>
            <a:off x="364141" y="4348276"/>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3</a:t>
            </a:r>
          </a:p>
        </p:txBody>
      </p:sp>
      <p:sp>
        <p:nvSpPr>
          <p:cNvPr id="31" name="Rectangle 30">
            <a:extLst>
              <a:ext uri="{FF2B5EF4-FFF2-40B4-BE49-F238E27FC236}">
                <a16:creationId xmlns:a16="http://schemas.microsoft.com/office/drawing/2014/main" id="{28C5EC8D-1C99-477D-B81D-2D91F4DAB227}"/>
              </a:ext>
            </a:extLst>
          </p:cNvPr>
          <p:cNvSpPr/>
          <p:nvPr/>
        </p:nvSpPr>
        <p:spPr>
          <a:xfrm>
            <a:off x="907659" y="2571577"/>
            <a:ext cx="6019123" cy="1154162"/>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Government has already committed </a:t>
            </a:r>
            <a:r>
              <a:rPr lang="en-GB" sz="2300" b="1">
                <a:highlight>
                  <a:srgbClr val="17375E"/>
                </a:highlight>
                <a:latin typeface="Tw Cen MT" panose="020B0602020104020603" pitchFamily="34" charset="0"/>
                <a:ea typeface="Cambria" panose="02040503050406030204" pitchFamily="18" charset="0"/>
                <a:cs typeface="Arial" panose="020B0604020202020204" pitchFamily="34" charset="0"/>
              </a:rPr>
              <a:t>3 major relocations to the West Midlands; 2 to Yorkshire and 2 to the North East</a:t>
            </a:r>
            <a:endParaRPr lang="en-GB" sz="2300" b="1">
              <a:highlight>
                <a:srgbClr val="00487E"/>
              </a:highlight>
              <a:latin typeface="Tw Cen MT" panose="020B0602020104020603" pitchFamily="34" charset="0"/>
              <a:ea typeface="Cambria" panose="02040503050406030204" pitchFamily="18" charset="0"/>
              <a:cs typeface="Arial" panose="020B0604020202020204" pitchFamily="34" charset="0"/>
            </a:endParaRPr>
          </a:p>
        </p:txBody>
      </p:sp>
      <p:sp>
        <p:nvSpPr>
          <p:cNvPr id="32" name="Oval 31">
            <a:extLst>
              <a:ext uri="{FF2B5EF4-FFF2-40B4-BE49-F238E27FC236}">
                <a16:creationId xmlns:a16="http://schemas.microsoft.com/office/drawing/2014/main" id="{77FF3980-5C96-49B3-A44C-44BD86690B2B}"/>
              </a:ext>
            </a:extLst>
          </p:cNvPr>
          <p:cNvSpPr/>
          <p:nvPr/>
        </p:nvSpPr>
        <p:spPr>
          <a:xfrm>
            <a:off x="364141" y="2795931"/>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sp>
        <p:nvSpPr>
          <p:cNvPr id="3" name="Cross 2">
            <a:extLst>
              <a:ext uri="{FF2B5EF4-FFF2-40B4-BE49-F238E27FC236}">
                <a16:creationId xmlns:a16="http://schemas.microsoft.com/office/drawing/2014/main" id="{24B65641-EC6B-432A-BEEF-FFCF228BD93C}"/>
              </a:ext>
            </a:extLst>
          </p:cNvPr>
          <p:cNvSpPr/>
          <p:nvPr/>
        </p:nvSpPr>
        <p:spPr>
          <a:xfrm rot="2230796">
            <a:off x="9814551" y="2946436"/>
            <a:ext cx="921896" cy="891915"/>
          </a:xfrm>
          <a:prstGeom prst="plus">
            <a:avLst>
              <a:gd name="adj" fmla="val 4648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B8BF6C1-8DBD-4407-8CEB-B938E3FB5160}"/>
              </a:ext>
            </a:extLst>
          </p:cNvPr>
          <p:cNvSpPr/>
          <p:nvPr/>
        </p:nvSpPr>
        <p:spPr>
          <a:xfrm>
            <a:off x="893642" y="1700514"/>
            <a:ext cx="6019123" cy="44627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300" b="1">
                <a:latin typeface="Tw Cen MT" panose="020B0602020104020603" pitchFamily="34" charset="0"/>
                <a:ea typeface="Cambria" panose="02040503050406030204" pitchFamily="18" charset="0"/>
                <a:cs typeface="Arial" panose="020B0604020202020204" pitchFamily="34" charset="0"/>
              </a:rPr>
              <a:t>Levelling Up is a “work in progress”</a:t>
            </a:r>
          </a:p>
        </p:txBody>
      </p:sp>
      <p:sp>
        <p:nvSpPr>
          <p:cNvPr id="36" name="Oval 35">
            <a:extLst>
              <a:ext uri="{FF2B5EF4-FFF2-40B4-BE49-F238E27FC236}">
                <a16:creationId xmlns:a16="http://schemas.microsoft.com/office/drawing/2014/main" id="{31AA2EA9-1551-49EC-8E9E-16E843431927}"/>
              </a:ext>
            </a:extLst>
          </p:cNvPr>
          <p:cNvSpPr/>
          <p:nvPr/>
        </p:nvSpPr>
        <p:spPr>
          <a:xfrm>
            <a:off x="350124" y="157092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D68E8EC7-828E-4F97-B64F-BF61BBF834B0}"/>
              </a:ext>
            </a:extLst>
          </p:cNvPr>
          <p:cNvSpPr/>
          <p:nvPr/>
        </p:nvSpPr>
        <p:spPr>
          <a:xfrm>
            <a:off x="907659" y="5595794"/>
            <a:ext cx="6019123" cy="861774"/>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Tw Cen MT" panose="020B0602020104020603" pitchFamily="34" charset="0"/>
                <a:ea typeface="Cambria" panose="02040503050406030204" pitchFamily="18" charset="0"/>
                <a:cs typeface="Arial" panose="020B0604020202020204" pitchFamily="34" charset="0"/>
              </a:rPr>
              <a:t>East Midlands offers significant ROI for Levelling Up</a:t>
            </a:r>
          </a:p>
        </p:txBody>
      </p:sp>
      <p:sp>
        <p:nvSpPr>
          <p:cNvPr id="38" name="Oval 37">
            <a:extLst>
              <a:ext uri="{FF2B5EF4-FFF2-40B4-BE49-F238E27FC236}">
                <a16:creationId xmlns:a16="http://schemas.microsoft.com/office/drawing/2014/main" id="{E372E26D-EF13-461D-93DD-3C2015944B5D}"/>
              </a:ext>
            </a:extLst>
          </p:cNvPr>
          <p:cNvSpPr/>
          <p:nvPr/>
        </p:nvSpPr>
        <p:spPr>
          <a:xfrm>
            <a:off x="364141" y="5673953"/>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4</a:t>
            </a:r>
          </a:p>
        </p:txBody>
      </p:sp>
      <p:sp>
        <p:nvSpPr>
          <p:cNvPr id="18" name="L-Shape 17">
            <a:extLst>
              <a:ext uri="{FF2B5EF4-FFF2-40B4-BE49-F238E27FC236}">
                <a16:creationId xmlns:a16="http://schemas.microsoft.com/office/drawing/2014/main" id="{3BAFF1E7-2750-4AC7-9DD4-73486EDE8EE9}"/>
              </a:ext>
            </a:extLst>
          </p:cNvPr>
          <p:cNvSpPr/>
          <p:nvPr/>
        </p:nvSpPr>
        <p:spPr>
          <a:xfrm rot="18518437">
            <a:off x="9294976" y="936413"/>
            <a:ext cx="661902" cy="424965"/>
          </a:xfrm>
          <a:prstGeom prst="corner">
            <a:avLst>
              <a:gd name="adj1" fmla="val 25453"/>
              <a:gd name="adj2" fmla="val 280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85017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P spid="26" grpId="0" animBg="1"/>
      <p:bldP spid="27" grpId="0" animBg="1"/>
      <p:bldP spid="31" grpId="0" animBg="1"/>
      <p:bldP spid="32" grpId="0" animBg="1"/>
      <p:bldP spid="3" grpId="0" animBg="1"/>
      <p:bldP spid="35" grpId="0" animBg="1"/>
      <p:bldP spid="36" grpId="0" animBg="1"/>
      <p:bldP spid="37" grpId="0" animBg="1"/>
      <p:bldP spid="38"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U">
            <a:extLst>
              <a:ext uri="{FF2B5EF4-FFF2-40B4-BE49-F238E27FC236}">
                <a16:creationId xmlns:a16="http://schemas.microsoft.com/office/drawing/2014/main" id="{F11E0931-2394-4ABE-AFF9-36C6DCE5662C}"/>
              </a:ext>
            </a:extLst>
          </p:cNvPr>
          <p:cNvSpPr/>
          <p:nvPr/>
        </p:nvSpPr>
        <p:spPr>
          <a:xfrm>
            <a:off x="907660" y="485622"/>
            <a:ext cx="5188340" cy="93278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 – Progress So Far</a:t>
            </a:r>
          </a:p>
        </p:txBody>
      </p:sp>
      <p:sp>
        <p:nvSpPr>
          <p:cNvPr id="34" name="!!LU1">
            <a:extLst>
              <a:ext uri="{FF2B5EF4-FFF2-40B4-BE49-F238E27FC236}">
                <a16:creationId xmlns:a16="http://schemas.microsoft.com/office/drawing/2014/main" id="{ED9FE4E3-0BD3-46F0-80BE-2FBC954E3B8C}"/>
              </a:ext>
            </a:extLst>
          </p:cNvPr>
          <p:cNvSpPr/>
          <p:nvPr/>
        </p:nvSpPr>
        <p:spPr>
          <a:xfrm>
            <a:off x="364141" y="59928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D68E8EC7-828E-4F97-B64F-BF61BBF834B0}"/>
              </a:ext>
            </a:extLst>
          </p:cNvPr>
          <p:cNvSpPr/>
          <p:nvPr/>
        </p:nvSpPr>
        <p:spPr>
          <a:xfrm>
            <a:off x="364141" y="1532063"/>
            <a:ext cx="5731859" cy="8890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Derby offers significant ROI for Levelling Up the East Midlands</a:t>
            </a:r>
          </a:p>
        </p:txBody>
      </p:sp>
      <p:graphicFrame>
        <p:nvGraphicFramePr>
          <p:cNvPr id="40" name="Pop1">
            <a:extLst>
              <a:ext uri="{FF2B5EF4-FFF2-40B4-BE49-F238E27FC236}">
                <a16:creationId xmlns:a16="http://schemas.microsoft.com/office/drawing/2014/main" id="{9F56D740-47E2-4397-92EA-AF574F28AC9D}"/>
              </a:ext>
            </a:extLst>
          </p:cNvPr>
          <p:cNvGraphicFramePr>
            <a:graphicFrameLocks/>
          </p:cNvGraphicFramePr>
          <p:nvPr>
            <p:extLst>
              <p:ext uri="{D42A27DB-BD31-4B8C-83A1-F6EECF244321}">
                <p14:modId xmlns:p14="http://schemas.microsoft.com/office/powerpoint/2010/main" val="332526026"/>
              </p:ext>
            </p:extLst>
          </p:nvPr>
        </p:nvGraphicFramePr>
        <p:xfrm>
          <a:off x="6197600" y="485622"/>
          <a:ext cx="5994400" cy="559506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BC8D02F3-03FE-44C1-ADFD-6BEC45F1C95B}"/>
              </a:ext>
            </a:extLst>
          </p:cNvPr>
          <p:cNvGrpSpPr/>
          <p:nvPr/>
        </p:nvGrpSpPr>
        <p:grpSpPr>
          <a:xfrm>
            <a:off x="364141" y="2476397"/>
            <a:ext cx="5731859" cy="705456"/>
            <a:chOff x="364141" y="2209162"/>
            <a:chExt cx="5731859" cy="705456"/>
          </a:xfrm>
        </p:grpSpPr>
        <p:sp>
          <p:nvSpPr>
            <p:cNvPr id="10" name="Rectangle 9">
              <a:extLst>
                <a:ext uri="{FF2B5EF4-FFF2-40B4-BE49-F238E27FC236}">
                  <a16:creationId xmlns:a16="http://schemas.microsoft.com/office/drawing/2014/main" id="{494C30CE-4BF1-4C2F-8C55-27E78FCDC06E}"/>
                </a:ext>
              </a:extLst>
            </p:cNvPr>
            <p:cNvSpPr/>
            <p:nvPr/>
          </p:nvSpPr>
          <p:spPr>
            <a:xfrm>
              <a:off x="907659" y="2243337"/>
              <a:ext cx="5188341" cy="6371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It’s the right size</a:t>
              </a:r>
            </a:p>
          </p:txBody>
        </p:sp>
        <p:sp>
          <p:nvSpPr>
            <p:cNvPr id="11" name="Oval 10">
              <a:extLst>
                <a:ext uri="{FF2B5EF4-FFF2-40B4-BE49-F238E27FC236}">
                  <a16:creationId xmlns:a16="http://schemas.microsoft.com/office/drawing/2014/main" id="{CC52D532-F059-40C6-87CF-DFDED2EC8CAD}"/>
                </a:ext>
              </a:extLst>
            </p:cNvPr>
            <p:cNvSpPr/>
            <p:nvPr/>
          </p:nvSpPr>
          <p:spPr>
            <a:xfrm>
              <a:off x="364141" y="2209162"/>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grpSp>
    </p:spTree>
    <p:extLst>
      <p:ext uri="{BB962C8B-B14F-4D97-AF65-F5344CB8AC3E}">
        <p14:creationId xmlns:p14="http://schemas.microsoft.com/office/powerpoint/2010/main" val="16908752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U">
            <a:extLst>
              <a:ext uri="{FF2B5EF4-FFF2-40B4-BE49-F238E27FC236}">
                <a16:creationId xmlns:a16="http://schemas.microsoft.com/office/drawing/2014/main" id="{F11E0931-2394-4ABE-AFF9-36C6DCE5662C}"/>
              </a:ext>
            </a:extLst>
          </p:cNvPr>
          <p:cNvSpPr/>
          <p:nvPr/>
        </p:nvSpPr>
        <p:spPr>
          <a:xfrm>
            <a:off x="907660" y="485622"/>
            <a:ext cx="5188340" cy="93278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 – Progress So Far</a:t>
            </a:r>
          </a:p>
        </p:txBody>
      </p:sp>
      <p:sp>
        <p:nvSpPr>
          <p:cNvPr id="34" name="!!LU1">
            <a:extLst>
              <a:ext uri="{FF2B5EF4-FFF2-40B4-BE49-F238E27FC236}">
                <a16:creationId xmlns:a16="http://schemas.microsoft.com/office/drawing/2014/main" id="{ED9FE4E3-0BD3-46F0-80BE-2FBC954E3B8C}"/>
              </a:ext>
            </a:extLst>
          </p:cNvPr>
          <p:cNvSpPr/>
          <p:nvPr/>
        </p:nvSpPr>
        <p:spPr>
          <a:xfrm>
            <a:off x="364141" y="59928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D68E8EC7-828E-4F97-B64F-BF61BBF834B0}"/>
              </a:ext>
            </a:extLst>
          </p:cNvPr>
          <p:cNvSpPr/>
          <p:nvPr/>
        </p:nvSpPr>
        <p:spPr>
          <a:xfrm>
            <a:off x="364141" y="1532063"/>
            <a:ext cx="5731859" cy="8890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Derby offers significant ROI for Levelling Up the East Midlands</a:t>
            </a:r>
          </a:p>
        </p:txBody>
      </p:sp>
      <p:graphicFrame>
        <p:nvGraphicFramePr>
          <p:cNvPr id="41" name="GVA2">
            <a:extLst>
              <a:ext uri="{FF2B5EF4-FFF2-40B4-BE49-F238E27FC236}">
                <a16:creationId xmlns:a16="http://schemas.microsoft.com/office/drawing/2014/main" id="{D1706B1B-5EE5-44AB-B7BB-7C321C8B062A}"/>
              </a:ext>
            </a:extLst>
          </p:cNvPr>
          <p:cNvGraphicFramePr>
            <a:graphicFrameLocks/>
          </p:cNvGraphicFramePr>
          <p:nvPr>
            <p:extLst>
              <p:ext uri="{D42A27DB-BD31-4B8C-83A1-F6EECF244321}">
                <p14:modId xmlns:p14="http://schemas.microsoft.com/office/powerpoint/2010/main" val="3387275923"/>
              </p:ext>
            </p:extLst>
          </p:nvPr>
        </p:nvGraphicFramePr>
        <p:xfrm>
          <a:off x="6197600" y="485622"/>
          <a:ext cx="5994400" cy="5563629"/>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D129EF5E-F52B-4A4E-ABAF-DBAFADE1F5D3}"/>
              </a:ext>
            </a:extLst>
          </p:cNvPr>
          <p:cNvGrpSpPr/>
          <p:nvPr/>
        </p:nvGrpSpPr>
        <p:grpSpPr>
          <a:xfrm>
            <a:off x="364141" y="2476397"/>
            <a:ext cx="5731859" cy="705456"/>
            <a:chOff x="364141" y="2209162"/>
            <a:chExt cx="5731859" cy="705456"/>
          </a:xfrm>
        </p:grpSpPr>
        <p:sp>
          <p:nvSpPr>
            <p:cNvPr id="10" name="Rectangle 9">
              <a:extLst>
                <a:ext uri="{FF2B5EF4-FFF2-40B4-BE49-F238E27FC236}">
                  <a16:creationId xmlns:a16="http://schemas.microsoft.com/office/drawing/2014/main" id="{CCAC8E44-CB1C-49CA-9F61-FF1FF6A3D79A}"/>
                </a:ext>
              </a:extLst>
            </p:cNvPr>
            <p:cNvSpPr/>
            <p:nvPr/>
          </p:nvSpPr>
          <p:spPr>
            <a:xfrm>
              <a:off x="907659" y="2243337"/>
              <a:ext cx="5188341" cy="6371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It’s the right size</a:t>
              </a:r>
            </a:p>
          </p:txBody>
        </p:sp>
        <p:sp>
          <p:nvSpPr>
            <p:cNvPr id="11" name="Oval 10">
              <a:extLst>
                <a:ext uri="{FF2B5EF4-FFF2-40B4-BE49-F238E27FC236}">
                  <a16:creationId xmlns:a16="http://schemas.microsoft.com/office/drawing/2014/main" id="{E4FF8EC5-20D0-42CF-AE35-37B28319E959}"/>
                </a:ext>
              </a:extLst>
            </p:cNvPr>
            <p:cNvSpPr/>
            <p:nvPr/>
          </p:nvSpPr>
          <p:spPr>
            <a:xfrm>
              <a:off x="364141" y="2209162"/>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grpSp>
    </p:spTree>
    <p:extLst>
      <p:ext uri="{BB962C8B-B14F-4D97-AF65-F5344CB8AC3E}">
        <p14:creationId xmlns:p14="http://schemas.microsoft.com/office/powerpoint/2010/main" val="42487732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U">
            <a:extLst>
              <a:ext uri="{FF2B5EF4-FFF2-40B4-BE49-F238E27FC236}">
                <a16:creationId xmlns:a16="http://schemas.microsoft.com/office/drawing/2014/main" id="{F11E0931-2394-4ABE-AFF9-36C6DCE5662C}"/>
              </a:ext>
            </a:extLst>
          </p:cNvPr>
          <p:cNvSpPr/>
          <p:nvPr/>
        </p:nvSpPr>
        <p:spPr>
          <a:xfrm>
            <a:off x="907660" y="485622"/>
            <a:ext cx="5188340" cy="932780"/>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a:latin typeface="Impact" panose="020B0806030902050204" pitchFamily="34" charset="0"/>
                <a:ea typeface="Cambria" panose="02040503050406030204" pitchFamily="18" charset="0"/>
                <a:cs typeface="Arial" panose="020B0604020202020204" pitchFamily="34" charset="0"/>
              </a:rPr>
              <a:t>Levelling Up – Progress So Far</a:t>
            </a:r>
          </a:p>
        </p:txBody>
      </p:sp>
      <p:sp>
        <p:nvSpPr>
          <p:cNvPr id="34" name="!!LU1">
            <a:extLst>
              <a:ext uri="{FF2B5EF4-FFF2-40B4-BE49-F238E27FC236}">
                <a16:creationId xmlns:a16="http://schemas.microsoft.com/office/drawing/2014/main" id="{ED9FE4E3-0BD3-46F0-80BE-2FBC954E3B8C}"/>
              </a:ext>
            </a:extLst>
          </p:cNvPr>
          <p:cNvSpPr/>
          <p:nvPr/>
        </p:nvSpPr>
        <p:spPr>
          <a:xfrm>
            <a:off x="364141" y="599284"/>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latin typeface="Impact" panose="020B0806030902050204" pitchFamily="34" charset="0"/>
                <a:cs typeface="Arial" panose="020B0604020202020204" pitchFamily="34" charset="0"/>
              </a:rPr>
              <a:t>1</a:t>
            </a:r>
          </a:p>
        </p:txBody>
      </p:sp>
      <p:sp>
        <p:nvSpPr>
          <p:cNvPr id="37" name="Rectangle 36">
            <a:extLst>
              <a:ext uri="{FF2B5EF4-FFF2-40B4-BE49-F238E27FC236}">
                <a16:creationId xmlns:a16="http://schemas.microsoft.com/office/drawing/2014/main" id="{D68E8EC7-828E-4F97-B64F-BF61BBF834B0}"/>
              </a:ext>
            </a:extLst>
          </p:cNvPr>
          <p:cNvSpPr/>
          <p:nvPr/>
        </p:nvSpPr>
        <p:spPr>
          <a:xfrm>
            <a:off x="364141" y="1532063"/>
            <a:ext cx="5731859" cy="8890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Derby offers significant ROI for Levelling Up the East Midlands</a:t>
            </a:r>
          </a:p>
        </p:txBody>
      </p:sp>
      <p:graphicFrame>
        <p:nvGraphicFramePr>
          <p:cNvPr id="39" name="Manu3">
            <a:extLst>
              <a:ext uri="{FF2B5EF4-FFF2-40B4-BE49-F238E27FC236}">
                <a16:creationId xmlns:a16="http://schemas.microsoft.com/office/drawing/2014/main" id="{4272986A-4FBD-43FE-ADC1-3A26BFB38C57}"/>
              </a:ext>
            </a:extLst>
          </p:cNvPr>
          <p:cNvGraphicFramePr>
            <a:graphicFrameLocks noGrp="1"/>
          </p:cNvGraphicFramePr>
          <p:nvPr>
            <p:ph idx="1"/>
            <p:extLst>
              <p:ext uri="{D42A27DB-BD31-4B8C-83A1-F6EECF244321}">
                <p14:modId xmlns:p14="http://schemas.microsoft.com/office/powerpoint/2010/main" val="1638951182"/>
              </p:ext>
            </p:extLst>
          </p:nvPr>
        </p:nvGraphicFramePr>
        <p:xfrm>
          <a:off x="6197600" y="485622"/>
          <a:ext cx="5994400" cy="5563629"/>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17FF01AC-3D54-48EE-AB9D-A4BD96425003}"/>
              </a:ext>
            </a:extLst>
          </p:cNvPr>
          <p:cNvGrpSpPr/>
          <p:nvPr/>
        </p:nvGrpSpPr>
        <p:grpSpPr>
          <a:xfrm>
            <a:off x="364141" y="2476397"/>
            <a:ext cx="5731859" cy="705456"/>
            <a:chOff x="364141" y="2209162"/>
            <a:chExt cx="5731859" cy="705456"/>
          </a:xfrm>
        </p:grpSpPr>
        <p:sp>
          <p:nvSpPr>
            <p:cNvPr id="13" name="Rectangle 12">
              <a:extLst>
                <a:ext uri="{FF2B5EF4-FFF2-40B4-BE49-F238E27FC236}">
                  <a16:creationId xmlns:a16="http://schemas.microsoft.com/office/drawing/2014/main" id="{ACB933BB-89F4-490A-9909-F69C53099669}"/>
                </a:ext>
              </a:extLst>
            </p:cNvPr>
            <p:cNvSpPr/>
            <p:nvPr/>
          </p:nvSpPr>
          <p:spPr>
            <a:xfrm>
              <a:off x="907659" y="2243337"/>
              <a:ext cx="5188341" cy="637106"/>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latin typeface="Tw Cen MT" panose="020B0602020104020603" pitchFamily="34" charset="0"/>
                  <a:ea typeface="Cambria" panose="02040503050406030204" pitchFamily="18" charset="0"/>
                  <a:cs typeface="Arial" panose="020B0604020202020204" pitchFamily="34" charset="0"/>
                </a:rPr>
                <a:t>It’s the right size</a:t>
              </a:r>
            </a:p>
          </p:txBody>
        </p:sp>
        <p:sp>
          <p:nvSpPr>
            <p:cNvPr id="14" name="Oval 13">
              <a:extLst>
                <a:ext uri="{FF2B5EF4-FFF2-40B4-BE49-F238E27FC236}">
                  <a16:creationId xmlns:a16="http://schemas.microsoft.com/office/drawing/2014/main" id="{F8823F2D-F027-4C47-9829-5AAAB6712E0A}"/>
                </a:ext>
              </a:extLst>
            </p:cNvPr>
            <p:cNvSpPr/>
            <p:nvPr/>
          </p:nvSpPr>
          <p:spPr>
            <a:xfrm>
              <a:off x="364141" y="2209162"/>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1</a:t>
              </a:r>
            </a:p>
          </p:txBody>
        </p:sp>
      </p:grpSp>
      <p:grpSp>
        <p:nvGrpSpPr>
          <p:cNvPr id="15" name="Group 14">
            <a:extLst>
              <a:ext uri="{FF2B5EF4-FFF2-40B4-BE49-F238E27FC236}">
                <a16:creationId xmlns:a16="http://schemas.microsoft.com/office/drawing/2014/main" id="{E006B54F-6A8E-4A0E-A4DE-01A5E3F6A6D0}"/>
              </a:ext>
            </a:extLst>
          </p:cNvPr>
          <p:cNvGrpSpPr/>
          <p:nvPr/>
        </p:nvGrpSpPr>
        <p:grpSpPr>
          <a:xfrm>
            <a:off x="364141" y="3231341"/>
            <a:ext cx="5731859" cy="1411232"/>
            <a:chOff x="364141" y="4016632"/>
            <a:chExt cx="5731859" cy="1411232"/>
          </a:xfrm>
        </p:grpSpPr>
        <p:sp>
          <p:nvSpPr>
            <p:cNvPr id="16" name="Rectangle 15">
              <a:extLst>
                <a:ext uri="{FF2B5EF4-FFF2-40B4-BE49-F238E27FC236}">
                  <a16:creationId xmlns:a16="http://schemas.microsoft.com/office/drawing/2014/main" id="{6C3B877A-0C80-406C-9F28-DAE2306BBB49}"/>
                </a:ext>
              </a:extLst>
            </p:cNvPr>
            <p:cNvSpPr/>
            <p:nvPr/>
          </p:nvSpPr>
          <p:spPr>
            <a:xfrm>
              <a:off x="907659" y="4016632"/>
              <a:ext cx="5188341" cy="1411232"/>
            </a:xfrm>
            <a:prstGeom prst="rect">
              <a:avLst/>
            </a:prstGeom>
            <a:solidFill>
              <a:srgbClr val="9D2727"/>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Tw Cen MT" panose="020B0602020104020603" pitchFamily="34" charset="0"/>
                  <a:ea typeface="Cambria" panose="02040503050406030204" pitchFamily="18" charset="0"/>
                  <a:cs typeface="Arial" panose="020B0604020202020204" pitchFamily="34" charset="0"/>
                </a:rPr>
                <a:t>Derby has a strong manufacturing base, white collar jobs would complement, diversify and lead to higher graduate retention</a:t>
              </a:r>
            </a:p>
          </p:txBody>
        </p:sp>
        <p:sp>
          <p:nvSpPr>
            <p:cNvPr id="17" name="Oval 16">
              <a:extLst>
                <a:ext uri="{FF2B5EF4-FFF2-40B4-BE49-F238E27FC236}">
                  <a16:creationId xmlns:a16="http://schemas.microsoft.com/office/drawing/2014/main" id="{9C3E898F-9BFB-47C5-ACCE-37E6042F2D3C}"/>
                </a:ext>
              </a:extLst>
            </p:cNvPr>
            <p:cNvSpPr/>
            <p:nvPr/>
          </p:nvSpPr>
          <p:spPr>
            <a:xfrm>
              <a:off x="364141" y="4369519"/>
              <a:ext cx="650782" cy="705456"/>
            </a:xfrm>
            <a:prstGeom prst="ellipse">
              <a:avLst/>
            </a:prstGeom>
            <a:solidFill>
              <a:srgbClr val="9D272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Tw Cen MT" panose="020B0602020104020603" pitchFamily="34" charset="0"/>
                  <a:cs typeface="Arial" panose="020B0604020202020204" pitchFamily="34" charset="0"/>
                </a:rPr>
                <a:t>2</a:t>
              </a:r>
            </a:p>
          </p:txBody>
        </p:sp>
      </p:grpSp>
    </p:spTree>
    <p:extLst>
      <p:ext uri="{BB962C8B-B14F-4D97-AF65-F5344CB8AC3E}">
        <p14:creationId xmlns:p14="http://schemas.microsoft.com/office/powerpoint/2010/main" val="2576690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5_Theme1">
  <a:themeElements>
    <a:clrScheme name="Peterborough">
      <a:dk1>
        <a:sysClr val="windowText" lastClr="000000"/>
      </a:dk1>
      <a:lt1>
        <a:sysClr val="window" lastClr="FFFFFF"/>
      </a:lt1>
      <a:dk2>
        <a:srgbClr val="1F497D"/>
      </a:dk2>
      <a:lt2>
        <a:srgbClr val="EEECE1"/>
      </a:lt2>
      <a:accent1>
        <a:srgbClr val="007461"/>
      </a:accent1>
      <a:accent2>
        <a:srgbClr val="61BC47"/>
      </a:accent2>
      <a:accent3>
        <a:srgbClr val="AFC1B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Custom 8">
      <a:dk1>
        <a:sysClr val="windowText" lastClr="000000"/>
      </a:dk1>
      <a:lt1>
        <a:sysClr val="window" lastClr="FFFFFF"/>
      </a:lt1>
      <a:dk2>
        <a:srgbClr val="1F497D"/>
      </a:dk2>
      <a:lt2>
        <a:srgbClr val="EEECE1"/>
      </a:lt2>
      <a:accent1>
        <a:srgbClr val="6EB50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heme1">
  <a:themeElements>
    <a:clrScheme name="Peterborough">
      <a:dk1>
        <a:sysClr val="windowText" lastClr="000000"/>
      </a:dk1>
      <a:lt1>
        <a:sysClr val="window" lastClr="FFFFFF"/>
      </a:lt1>
      <a:dk2>
        <a:srgbClr val="1F497D"/>
      </a:dk2>
      <a:lt2>
        <a:srgbClr val="EEECE1"/>
      </a:lt2>
      <a:accent1>
        <a:srgbClr val="007461"/>
      </a:accent1>
      <a:accent2>
        <a:srgbClr val="61BC47"/>
      </a:accent2>
      <a:accent3>
        <a:srgbClr val="AFC1B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8e3042-42b7-454a-aee4-65c8bdb836b4">
      <UserInfo>
        <DisplayName>Nicholas Werran</DisplayName>
        <AccountId>13</AccountId>
        <AccountType/>
      </UserInfo>
    </SharedWithUsers>
    <_ip_UnifiedCompliancePolicyUIAction xmlns="http://schemas.microsoft.com/sharepoint/v3" xsi:nil="true"/>
    <_ip_UnifiedCompliancePolicyProperties xmlns="http://schemas.microsoft.com/sharepoint/v3" xsi:nil="true"/>
    <lcf76f155ced4ddcb4097134ff3c332f xmlns="4959bdb6-fbf6-46f8-bef5-083049efc1c5">
      <Terms xmlns="http://schemas.microsoft.com/office/infopath/2007/PartnerControls"/>
    </lcf76f155ced4ddcb4097134ff3c332f>
    <TaxCatchAll xmlns="1d8e3042-42b7-454a-aee4-65c8bdb836b4" xsi:nil="true"/>
    <Image xmlns="4959bdb6-fbf6-46f8-bef5-083049efc1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0B206FE2BC9E4FB3320D23A49A24A0" ma:contentTypeVersion="20" ma:contentTypeDescription="Create a new document." ma:contentTypeScope="" ma:versionID="3f22571769feea6165b20ff00e66c67b">
  <xsd:schema xmlns:xsd="http://www.w3.org/2001/XMLSchema" xmlns:xs="http://www.w3.org/2001/XMLSchema" xmlns:p="http://schemas.microsoft.com/office/2006/metadata/properties" xmlns:ns1="http://schemas.microsoft.com/sharepoint/v3" xmlns:ns2="4959bdb6-fbf6-46f8-bef5-083049efc1c5" xmlns:ns3="1d8e3042-42b7-454a-aee4-65c8bdb836b4" targetNamespace="http://schemas.microsoft.com/office/2006/metadata/properties" ma:root="true" ma:fieldsID="6ea017106f5521b32f86c11de5db6374" ns1:_="" ns2:_="" ns3:_="">
    <xsd:import namespace="http://schemas.microsoft.com/sharepoint/v3"/>
    <xsd:import namespace="4959bdb6-fbf6-46f8-bef5-083049efc1c5"/>
    <xsd:import namespace="1d8e3042-42b7-454a-aee4-65c8bdb836b4"/>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59bdb6-fbf6-46f8-bef5-083049ef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34ccc8-7304-4c66-ba04-a1850823dabc"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8e3042-42b7-454a-aee4-65c8bdb836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367b13-fd6d-4fd7-8cfe-5ede51ca503c}" ma:internalName="TaxCatchAll" ma:showField="CatchAllData" ma:web="1d8e3042-42b7-454a-aee4-65c8bdb83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5EDF3-599A-4B31-96A9-BB112C3F10CA}">
  <ds:schemaRefs>
    <ds:schemaRef ds:uri="1d8e3042-42b7-454a-aee4-65c8bdb836b4"/>
    <ds:schemaRef ds:uri="4959bdb6-fbf6-46f8-bef5-083049efc1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449306-7E9F-4524-8959-D23879CDB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59bdb6-fbf6-46f8-bef5-083049efc1c5"/>
    <ds:schemaRef ds:uri="1d8e3042-42b7-454a-aee4-65c8bdb83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31D24-130A-4B66-8F22-D5EBD430C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2150</Words>
  <Application>Microsoft Office PowerPoint</Application>
  <PresentationFormat>Widescreen</PresentationFormat>
  <Paragraphs>354</Paragraphs>
  <Slides>38</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Century Gothic</vt:lpstr>
      <vt:lpstr>Impact</vt:lpstr>
      <vt:lpstr>Tw Cen MT</vt:lpstr>
      <vt:lpstr>5_Theme1</vt:lpstr>
      <vt:lpstr>1_Theme1</vt:lpstr>
      <vt:lpstr>6_Theme1</vt:lpstr>
      <vt:lpstr>PowerPoint Presentation</vt:lpstr>
      <vt:lpstr>THE AGENDAS ON A MAP</vt:lpstr>
      <vt:lpstr>THREE CONVERGING AGENDAS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CONVERGING AGENDAS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CONVERGING AGENDAS</vt:lpstr>
      <vt:lpstr>PowerPoint Presentation</vt:lpstr>
      <vt:lpstr>PowerPoint Presentation</vt:lpstr>
      <vt:lpstr>PowerPoint Presentation</vt:lpstr>
      <vt:lpstr>These converging agendas hold transformational potential</vt:lpstr>
      <vt:lpstr>PowerPoint Presentation</vt:lpstr>
      <vt:lpstr>PowerPoint Presentation</vt:lpstr>
      <vt:lpstr>PowerPoint Presentation</vt:lpstr>
      <vt:lpstr>PowerPoint Presentation</vt:lpstr>
      <vt:lpstr>PowerPoint Presentation</vt:lpstr>
      <vt:lpstr>PowerPoint Presentation</vt:lpstr>
      <vt:lpstr>These converging agendas hold transformational potential</vt:lpstr>
      <vt:lpstr>CONCLUSION AND SUMMARY</vt:lpstr>
    </vt:vector>
  </TitlesOfParts>
  <Company>dr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Rosie</dc:creator>
  <cp:lastModifiedBy>Nicholas Werran</cp:lastModifiedBy>
  <cp:revision>4</cp:revision>
  <cp:lastPrinted>2019-07-03T14:52:25Z</cp:lastPrinted>
  <dcterms:created xsi:type="dcterms:W3CDTF">2017-02-17T11:13:59Z</dcterms:created>
  <dcterms:modified xsi:type="dcterms:W3CDTF">2023-07-26T09:45:39Z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0x010100D40B206FE2BC9E4FB3320D23A49A24A0</vt:lpwstr>
  </property>
  <property fmtid="{D5CDD505-2E9C-101B-9397-08002B2CF9AE}" pid="3" name="Order">
    <vt:r8>1414400</vt:r8>
  </property>
  <property fmtid="{D5CDD505-2E9C-101B-9397-08002B2CF9AE}" pid="4" name="MediaServiceImageTags">
    <vt:lpwstr/>
  </property>
</Properties>
</file>