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6" r:id="rId5"/>
  </p:sldMasterIdLst>
  <p:notesMasterIdLst>
    <p:notesMasterId r:id="rId41"/>
  </p:notesMasterIdLst>
  <p:handoutMasterIdLst>
    <p:handoutMasterId r:id="rId42"/>
  </p:handoutMasterIdLst>
  <p:sldIdLst>
    <p:sldId id="375" r:id="rId6"/>
    <p:sldId id="862" r:id="rId7"/>
    <p:sldId id="622" r:id="rId8"/>
    <p:sldId id="988" r:id="rId9"/>
    <p:sldId id="993" r:id="rId10"/>
    <p:sldId id="998" r:id="rId11"/>
    <p:sldId id="992" r:id="rId12"/>
    <p:sldId id="307" r:id="rId13"/>
    <p:sldId id="873" r:id="rId14"/>
    <p:sldId id="863" r:id="rId15"/>
    <p:sldId id="876" r:id="rId16"/>
    <p:sldId id="877" r:id="rId17"/>
    <p:sldId id="296" r:id="rId18"/>
    <p:sldId id="317" r:id="rId19"/>
    <p:sldId id="991" r:id="rId20"/>
    <p:sldId id="322" r:id="rId21"/>
    <p:sldId id="883" r:id="rId22"/>
    <p:sldId id="884" r:id="rId23"/>
    <p:sldId id="319" r:id="rId24"/>
    <p:sldId id="994" r:id="rId25"/>
    <p:sldId id="864" r:id="rId26"/>
    <p:sldId id="878" r:id="rId27"/>
    <p:sldId id="882" r:id="rId28"/>
    <p:sldId id="867" r:id="rId29"/>
    <p:sldId id="865" r:id="rId30"/>
    <p:sldId id="879" r:id="rId31"/>
    <p:sldId id="868" r:id="rId32"/>
    <p:sldId id="866" r:id="rId33"/>
    <p:sldId id="880" r:id="rId34"/>
    <p:sldId id="869" r:id="rId35"/>
    <p:sldId id="740" r:id="rId36"/>
    <p:sldId id="881" r:id="rId37"/>
    <p:sldId id="870" r:id="rId38"/>
    <p:sldId id="999" r:id="rId39"/>
    <p:sldId id="990" r:id="rId4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Werran" initials="NW" lastIdx="33" clrIdx="0">
    <p:extLst>
      <p:ext uri="{19B8F6BF-5375-455C-9EA6-DF929625EA0E}">
        <p15:presenceInfo xmlns:p15="http://schemas.microsoft.com/office/powerpoint/2012/main" userId="S-1-5-21-3401147277-4225851097-1282746467-1149" providerId="AD"/>
      </p:ext>
    </p:extLst>
  </p:cmAuthor>
  <p:cmAuthor id="2" name="Matthew Finucane" initials="MF" lastIdx="39" clrIdx="1">
    <p:extLst>
      <p:ext uri="{19B8F6BF-5375-455C-9EA6-DF929625EA0E}">
        <p15:presenceInfo xmlns:p15="http://schemas.microsoft.com/office/powerpoint/2012/main" userId="S-1-5-21-3401147277-4225851097-1282746467-1189" providerId="AD"/>
      </p:ext>
    </p:extLst>
  </p:cmAuthor>
  <p:cmAuthor id="3" name="Matt Finucane" initials="MF" lastIdx="29" clrIdx="2">
    <p:extLst>
      <p:ext uri="{19B8F6BF-5375-455C-9EA6-DF929625EA0E}">
        <p15:presenceInfo xmlns:p15="http://schemas.microsoft.com/office/powerpoint/2012/main" userId="f0b32a13a3856175" providerId="Windows Live"/>
      </p:ext>
    </p:extLst>
  </p:cmAuthor>
  <p:cmAuthor id="4" name="Rahim  Daya" initials="RD" lastIdx="3" clrIdx="3">
    <p:extLst>
      <p:ext uri="{19B8F6BF-5375-455C-9EA6-DF929625EA0E}">
        <p15:presenceInfo xmlns:p15="http://schemas.microsoft.com/office/powerpoint/2012/main" userId="S-1-5-21-3401147277-4225851097-1282746467-1215" providerId="AD"/>
      </p:ext>
    </p:extLst>
  </p:cmAuthor>
  <p:cmAuthor id="5" name="Tim Philpott" initials="TP" lastIdx="5" clrIdx="4">
    <p:extLst>
      <p:ext uri="{19B8F6BF-5375-455C-9EA6-DF929625EA0E}">
        <p15:presenceInfo xmlns:p15="http://schemas.microsoft.com/office/powerpoint/2012/main" userId="Tim Philpott" providerId="None"/>
      </p:ext>
    </p:extLst>
  </p:cmAuthor>
  <p:cmAuthor id="6" name="Nicholas Werran" initials="NW [2]" lastIdx="1" clrIdx="5">
    <p:extLst>
      <p:ext uri="{19B8F6BF-5375-455C-9EA6-DF929625EA0E}">
        <p15:presenceInfo xmlns:p15="http://schemas.microsoft.com/office/powerpoint/2012/main" userId="S::nicholas.werran@dgmi.co.uk::fecd4d5c-f512-4e82-9b66-3da488b97a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D1D"/>
    <a:srgbClr val="004A82"/>
    <a:srgbClr val="C00000"/>
    <a:srgbClr val="0070C0"/>
    <a:srgbClr val="38394E"/>
    <a:srgbClr val="D6043B"/>
    <a:srgbClr val="000000"/>
    <a:srgbClr val="000026"/>
    <a:srgbClr val="FFFFFF"/>
    <a:srgbClr val="036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044BD-B689-4FD7-8172-F132B32EEEB8}" v="40" dt="2019-12-02T09:59:01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97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hilpott" userId="6866955e-4244-49db-a08f-4d5dde138a6e" providerId="ADAL" clId="{FA0044BD-B689-4FD7-8172-F132B32EEEB8}"/>
    <pc:docChg chg="undo custSel addSld delSld modSld">
      <pc:chgData name="Tim Philpott" userId="6866955e-4244-49db-a08f-4d5dde138a6e" providerId="ADAL" clId="{FA0044BD-B689-4FD7-8172-F132B32EEEB8}" dt="2019-12-03T10:55:58.869" v="369" actId="20577"/>
      <pc:docMkLst>
        <pc:docMk/>
      </pc:docMkLst>
      <pc:sldChg chg="modSp modTransition">
        <pc:chgData name="Tim Philpott" userId="6866955e-4244-49db-a08f-4d5dde138a6e" providerId="ADAL" clId="{FA0044BD-B689-4FD7-8172-F132B32EEEB8}" dt="2019-12-02T09:59:01.851" v="324"/>
        <pc:sldMkLst>
          <pc:docMk/>
          <pc:sldMk cId="3378906565" sldId="296"/>
        </pc:sldMkLst>
        <pc:spChg chg="mod">
          <ac:chgData name="Tim Philpott" userId="6866955e-4244-49db-a08f-4d5dde138a6e" providerId="ADAL" clId="{FA0044BD-B689-4FD7-8172-F132B32EEEB8}" dt="2019-12-02T09:58:33.714" v="319" actId="962"/>
          <ac:spMkLst>
            <pc:docMk/>
            <pc:sldMk cId="3378906565" sldId="296"/>
            <ac:spMk id="10" creationId="{92D2DEC9-9DC7-4FB5-9C96-E58976340BAD}"/>
          </ac:spMkLst>
        </pc:spChg>
        <pc:spChg chg="mod">
          <ac:chgData name="Tim Philpott" userId="6866955e-4244-49db-a08f-4d5dde138a6e" providerId="ADAL" clId="{FA0044BD-B689-4FD7-8172-F132B32EEEB8}" dt="2019-12-02T09:57:19.163" v="297" actId="962"/>
          <ac:spMkLst>
            <pc:docMk/>
            <pc:sldMk cId="3378906565" sldId="296"/>
            <ac:spMk id="31" creationId="{89AD7E42-9FF6-4DFF-9F2B-A4CB71E20B0C}"/>
          </ac:spMkLst>
        </pc:spChg>
        <pc:spChg chg="mod">
          <ac:chgData name="Tim Philpott" userId="6866955e-4244-49db-a08f-4d5dde138a6e" providerId="ADAL" clId="{FA0044BD-B689-4FD7-8172-F132B32EEEB8}" dt="2019-12-02T09:57:30.145" v="300" actId="962"/>
          <ac:spMkLst>
            <pc:docMk/>
            <pc:sldMk cId="3378906565" sldId="296"/>
            <ac:spMk id="32" creationId="{54FAC7E6-4F7E-4816-94F6-314433FCA041}"/>
          </ac:spMkLst>
        </pc:spChg>
        <pc:spChg chg="mod">
          <ac:chgData name="Tim Philpott" userId="6866955e-4244-49db-a08f-4d5dde138a6e" providerId="ADAL" clId="{FA0044BD-B689-4FD7-8172-F132B32EEEB8}" dt="2019-12-02T09:57:40.826" v="303" actId="962"/>
          <ac:spMkLst>
            <pc:docMk/>
            <pc:sldMk cId="3378906565" sldId="296"/>
            <ac:spMk id="33" creationId="{20E3903E-B1D5-4F4C-8D9E-17C00F07A5DC}"/>
          </ac:spMkLst>
        </pc:spChg>
        <pc:spChg chg="mod">
          <ac:chgData name="Tim Philpott" userId="6866955e-4244-49db-a08f-4d5dde138a6e" providerId="ADAL" clId="{FA0044BD-B689-4FD7-8172-F132B32EEEB8}" dt="2019-12-02T09:57:52.058" v="306" actId="962"/>
          <ac:spMkLst>
            <pc:docMk/>
            <pc:sldMk cId="3378906565" sldId="296"/>
            <ac:spMk id="34" creationId="{5A0397C6-C9A8-4F18-82F3-A9BD5EE0696D}"/>
          </ac:spMkLst>
        </pc:spChg>
        <pc:spChg chg="mod">
          <ac:chgData name="Tim Philpott" userId="6866955e-4244-49db-a08f-4d5dde138a6e" providerId="ADAL" clId="{FA0044BD-B689-4FD7-8172-F132B32EEEB8}" dt="2019-12-02T09:58:05.586" v="311" actId="962"/>
          <ac:spMkLst>
            <pc:docMk/>
            <pc:sldMk cId="3378906565" sldId="296"/>
            <ac:spMk id="35" creationId="{9C6F7CC7-8F14-4A98-BA40-2E461BB40223}"/>
          </ac:spMkLst>
        </pc:spChg>
        <pc:spChg chg="mod">
          <ac:chgData name="Tim Philpott" userId="6866955e-4244-49db-a08f-4d5dde138a6e" providerId="ADAL" clId="{FA0044BD-B689-4FD7-8172-F132B32EEEB8}" dt="2019-12-02T09:58:17.097" v="314" actId="962"/>
          <ac:spMkLst>
            <pc:docMk/>
            <pc:sldMk cId="3378906565" sldId="296"/>
            <ac:spMk id="36" creationId="{F29FC946-CEEA-4BA2-A15A-2AED3C9DA31C}"/>
          </ac:spMkLst>
        </pc:spChg>
      </pc:sldChg>
      <pc:sldChg chg="modTransition">
        <pc:chgData name="Tim Philpott" userId="6866955e-4244-49db-a08f-4d5dde138a6e" providerId="ADAL" clId="{FA0044BD-B689-4FD7-8172-F132B32EEEB8}" dt="2019-12-02T09:58:56.600" v="322"/>
        <pc:sldMkLst>
          <pc:docMk/>
          <pc:sldMk cId="3721230235" sldId="317"/>
        </pc:sldMkLst>
      </pc:sldChg>
      <pc:sldChg chg="delSp modSp">
        <pc:chgData name="Tim Philpott" userId="6866955e-4244-49db-a08f-4d5dde138a6e" providerId="ADAL" clId="{FA0044BD-B689-4FD7-8172-F132B32EEEB8}" dt="2019-12-02T09:58:23.923" v="315" actId="962"/>
        <pc:sldMkLst>
          <pc:docMk/>
          <pc:sldMk cId="1738810248" sldId="876"/>
        </pc:sldMkLst>
        <pc:spChg chg="mod topLvl">
          <ac:chgData name="Tim Philpott" userId="6866955e-4244-49db-a08f-4d5dde138a6e" providerId="ADAL" clId="{FA0044BD-B689-4FD7-8172-F132B32EEEB8}" dt="2019-12-02T09:57:13.139" v="295" actId="962"/>
          <ac:spMkLst>
            <pc:docMk/>
            <pc:sldMk cId="1738810248" sldId="876"/>
            <ac:spMk id="11" creationId="{B33D0FFC-22A7-4890-9B6E-284D8139A034}"/>
          </ac:spMkLst>
        </pc:spChg>
        <pc:spChg chg="mod topLvl">
          <ac:chgData name="Tim Philpott" userId="6866955e-4244-49db-a08f-4d5dde138a6e" providerId="ADAL" clId="{FA0044BD-B689-4FD7-8172-F132B32EEEB8}" dt="2019-12-02T09:57:24.185" v="298" actId="962"/>
          <ac:spMkLst>
            <pc:docMk/>
            <pc:sldMk cId="1738810248" sldId="876"/>
            <ac:spMk id="12" creationId="{CD86C039-3BF6-4BA1-9173-4D191A2911A2}"/>
          </ac:spMkLst>
        </pc:spChg>
        <pc:spChg chg="mod topLvl">
          <ac:chgData name="Tim Philpott" userId="6866955e-4244-49db-a08f-4d5dde138a6e" providerId="ADAL" clId="{FA0044BD-B689-4FD7-8172-F132B32EEEB8}" dt="2019-12-02T09:57:35.433" v="301" actId="962"/>
          <ac:spMkLst>
            <pc:docMk/>
            <pc:sldMk cId="1738810248" sldId="876"/>
            <ac:spMk id="13" creationId="{6B86CE91-FF0B-444D-9A4C-0A2523808E6B}"/>
          </ac:spMkLst>
        </pc:spChg>
        <pc:spChg chg="mod topLvl">
          <ac:chgData name="Tim Philpott" userId="6866955e-4244-49db-a08f-4d5dde138a6e" providerId="ADAL" clId="{FA0044BD-B689-4FD7-8172-F132B32EEEB8}" dt="2019-12-02T09:57:46.025" v="304" actId="962"/>
          <ac:spMkLst>
            <pc:docMk/>
            <pc:sldMk cId="1738810248" sldId="876"/>
            <ac:spMk id="14" creationId="{F73346A1-B53A-4267-9D0B-632AC5199609}"/>
          </ac:spMkLst>
        </pc:spChg>
        <pc:spChg chg="mod topLvl">
          <ac:chgData name="Tim Philpott" userId="6866955e-4244-49db-a08f-4d5dde138a6e" providerId="ADAL" clId="{FA0044BD-B689-4FD7-8172-F132B32EEEB8}" dt="2019-12-02T09:57:59.353" v="309" actId="962"/>
          <ac:spMkLst>
            <pc:docMk/>
            <pc:sldMk cId="1738810248" sldId="876"/>
            <ac:spMk id="15" creationId="{85BE5142-C80B-49C6-B5A6-D7A672B72D48}"/>
          </ac:spMkLst>
        </pc:spChg>
        <pc:spChg chg="mod topLvl">
          <ac:chgData name="Tim Philpott" userId="6866955e-4244-49db-a08f-4d5dde138a6e" providerId="ADAL" clId="{FA0044BD-B689-4FD7-8172-F132B32EEEB8}" dt="2019-12-02T09:58:11.568" v="312" actId="962"/>
          <ac:spMkLst>
            <pc:docMk/>
            <pc:sldMk cId="1738810248" sldId="876"/>
            <ac:spMk id="16" creationId="{8A2C7C88-AFBA-4D64-9B33-5BAC431C358B}"/>
          </ac:spMkLst>
        </pc:spChg>
        <pc:spChg chg="mod topLvl">
          <ac:chgData name="Tim Philpott" userId="6866955e-4244-49db-a08f-4d5dde138a6e" providerId="ADAL" clId="{FA0044BD-B689-4FD7-8172-F132B32EEEB8}" dt="2019-12-02T09:58:23.923" v="315" actId="962"/>
          <ac:spMkLst>
            <pc:docMk/>
            <pc:sldMk cId="1738810248" sldId="876"/>
            <ac:spMk id="17" creationId="{3FAC214E-B176-4C4F-8BD3-5CD5FBC42356}"/>
          </ac:spMkLst>
        </pc:spChg>
        <pc:grpChg chg="del mod">
          <ac:chgData name="Tim Philpott" userId="6866955e-4244-49db-a08f-4d5dde138a6e" providerId="ADAL" clId="{FA0044BD-B689-4FD7-8172-F132B32EEEB8}" dt="2019-12-02T09:56:56.741" v="294" actId="165"/>
          <ac:grpSpMkLst>
            <pc:docMk/>
            <pc:sldMk cId="1738810248" sldId="876"/>
            <ac:grpSpMk id="10" creationId="{370763B2-3FAC-4286-B319-2A69E05CB29D}"/>
          </ac:grpSpMkLst>
        </pc:grpChg>
      </pc:sldChg>
      <pc:sldChg chg="addSp delSp modSp">
        <pc:chgData name="Tim Philpott" userId="6866955e-4244-49db-a08f-4d5dde138a6e" providerId="ADAL" clId="{FA0044BD-B689-4FD7-8172-F132B32EEEB8}" dt="2019-12-02T09:58:31.080" v="318" actId="962"/>
        <pc:sldMkLst>
          <pc:docMk/>
          <pc:sldMk cId="1698396730" sldId="877"/>
        </pc:sldMkLst>
        <pc:spChg chg="add del">
          <ac:chgData name="Tim Philpott" userId="6866955e-4244-49db-a08f-4d5dde138a6e" providerId="ADAL" clId="{FA0044BD-B689-4FD7-8172-F132B32EEEB8}" dt="2019-12-02T09:58:27.627" v="317"/>
          <ac:spMkLst>
            <pc:docMk/>
            <pc:sldMk cId="1698396730" sldId="877"/>
            <ac:spMk id="2" creationId="{8DBECAD2-46A2-4153-B2F6-12F054FCE98A}"/>
          </ac:spMkLst>
        </pc:spChg>
        <pc:spChg chg="mod">
          <ac:chgData name="Tim Philpott" userId="6866955e-4244-49db-a08f-4d5dde138a6e" providerId="ADAL" clId="{FA0044BD-B689-4FD7-8172-F132B32EEEB8}" dt="2019-12-02T09:58:31.080" v="318" actId="962"/>
          <ac:spMkLst>
            <pc:docMk/>
            <pc:sldMk cId="1698396730" sldId="877"/>
            <ac:spMk id="8" creationId="{61315935-422C-4B6A-B80D-DCB1FE66BBDE}"/>
          </ac:spMkLst>
        </pc:spChg>
        <pc:spChg chg="mod">
          <ac:chgData name="Tim Philpott" userId="6866955e-4244-49db-a08f-4d5dde138a6e" providerId="ADAL" clId="{FA0044BD-B689-4FD7-8172-F132B32EEEB8}" dt="2019-12-02T09:57:16.625" v="296" actId="962"/>
          <ac:spMkLst>
            <pc:docMk/>
            <pc:sldMk cId="1698396730" sldId="877"/>
            <ac:spMk id="10" creationId="{886FDB5C-4453-4056-8FFC-0079DA18817D}"/>
          </ac:spMkLst>
        </pc:spChg>
        <pc:spChg chg="mod">
          <ac:chgData name="Tim Philpott" userId="6866955e-4244-49db-a08f-4d5dde138a6e" providerId="ADAL" clId="{FA0044BD-B689-4FD7-8172-F132B32EEEB8}" dt="2019-12-02T09:57:27.467" v="299" actId="962"/>
          <ac:spMkLst>
            <pc:docMk/>
            <pc:sldMk cId="1698396730" sldId="877"/>
            <ac:spMk id="11" creationId="{93DC3B3F-ECDD-4FA4-8994-8493968BB823}"/>
          </ac:spMkLst>
        </pc:spChg>
        <pc:spChg chg="mod">
          <ac:chgData name="Tim Philpott" userId="6866955e-4244-49db-a08f-4d5dde138a6e" providerId="ADAL" clId="{FA0044BD-B689-4FD7-8172-F132B32EEEB8}" dt="2019-12-02T09:57:38.244" v="302" actId="962"/>
          <ac:spMkLst>
            <pc:docMk/>
            <pc:sldMk cId="1698396730" sldId="877"/>
            <ac:spMk id="12" creationId="{A0963045-CCC8-46FD-8303-F5A59FE1D3D0}"/>
          </ac:spMkLst>
        </pc:spChg>
        <pc:spChg chg="mod">
          <ac:chgData name="Tim Philpott" userId="6866955e-4244-49db-a08f-4d5dde138a6e" providerId="ADAL" clId="{FA0044BD-B689-4FD7-8172-F132B32EEEB8}" dt="2019-12-02T09:57:49.443" v="305" actId="962"/>
          <ac:spMkLst>
            <pc:docMk/>
            <pc:sldMk cId="1698396730" sldId="877"/>
            <ac:spMk id="13" creationId="{4D76FC3A-3DAC-4517-B1F0-D9A2D64E68A3}"/>
          </ac:spMkLst>
        </pc:spChg>
        <pc:spChg chg="mod">
          <ac:chgData name="Tim Philpott" userId="6866955e-4244-49db-a08f-4d5dde138a6e" providerId="ADAL" clId="{FA0044BD-B689-4FD7-8172-F132B32EEEB8}" dt="2019-12-02T09:58:03.212" v="310" actId="962"/>
          <ac:spMkLst>
            <pc:docMk/>
            <pc:sldMk cId="1698396730" sldId="877"/>
            <ac:spMk id="14" creationId="{A9A89165-89C0-494D-BACA-C3EC29896FB5}"/>
          </ac:spMkLst>
        </pc:spChg>
        <pc:spChg chg="mod">
          <ac:chgData name="Tim Philpott" userId="6866955e-4244-49db-a08f-4d5dde138a6e" providerId="ADAL" clId="{FA0044BD-B689-4FD7-8172-F132B32EEEB8}" dt="2019-12-02T09:58:14.690" v="313" actId="962"/>
          <ac:spMkLst>
            <pc:docMk/>
            <pc:sldMk cId="1698396730" sldId="877"/>
            <ac:spMk id="15" creationId="{574CF026-9903-48CB-91B6-FED39AF41B7F}"/>
          </ac:spMkLst>
        </pc:spChg>
      </pc:sldChg>
      <pc:sldChg chg="addSp delSp modSp">
        <pc:chgData name="Tim Philpott" userId="6866955e-4244-49db-a08f-4d5dde138a6e" providerId="ADAL" clId="{FA0044BD-B689-4FD7-8172-F132B32EEEB8}" dt="2019-12-03T10:55:58.869" v="369" actId="20577"/>
        <pc:sldMkLst>
          <pc:docMk/>
          <pc:sldMk cId="661558358" sldId="993"/>
        </pc:sldMkLst>
        <pc:spChg chg="del">
          <ac:chgData name="Tim Philpott" userId="6866955e-4244-49db-a08f-4d5dde138a6e" providerId="ADAL" clId="{FA0044BD-B689-4FD7-8172-F132B32EEEB8}" dt="2019-12-02T09:51:40.145" v="0" actId="478"/>
          <ac:spMkLst>
            <pc:docMk/>
            <pc:sldMk cId="661558358" sldId="993"/>
            <ac:spMk id="6" creationId="{27286908-447B-414B-9585-A1A540F71D7D}"/>
          </ac:spMkLst>
        </pc:spChg>
        <pc:spChg chg="add">
          <ac:chgData name="Tim Philpott" userId="6866955e-4244-49db-a08f-4d5dde138a6e" providerId="ADAL" clId="{FA0044BD-B689-4FD7-8172-F132B32EEEB8}" dt="2019-12-02T09:51:45.739" v="2"/>
          <ac:spMkLst>
            <pc:docMk/>
            <pc:sldMk cId="661558358" sldId="993"/>
            <ac:spMk id="7" creationId="{628A2000-7218-4028-80DD-014B57D26DCF}"/>
          </ac:spMkLst>
        </pc:spChg>
        <pc:spChg chg="add mod">
          <ac:chgData name="Tim Philpott" userId="6866955e-4244-49db-a08f-4d5dde138a6e" providerId="ADAL" clId="{FA0044BD-B689-4FD7-8172-F132B32EEEB8}" dt="2019-12-03T10:55:58.869" v="369" actId="20577"/>
          <ac:spMkLst>
            <pc:docMk/>
            <pc:sldMk cId="661558358" sldId="993"/>
            <ac:spMk id="8" creationId="{18F30B9E-1AB3-4521-91CC-5B66CD714F03}"/>
          </ac:spMkLst>
        </pc:spChg>
        <pc:picChg chg="add">
          <ac:chgData name="Tim Philpott" userId="6866955e-4244-49db-a08f-4d5dde138a6e" providerId="ADAL" clId="{FA0044BD-B689-4FD7-8172-F132B32EEEB8}" dt="2019-12-02T09:51:40.261" v="1"/>
          <ac:picMkLst>
            <pc:docMk/>
            <pc:sldMk cId="661558358" sldId="993"/>
            <ac:picMk id="5" creationId="{B85F44C9-294C-42C9-9F7B-5AC099C0B07A}"/>
          </ac:picMkLst>
        </pc:picChg>
      </pc:sldChg>
      <pc:sldChg chg="modAnim">
        <pc:chgData name="Tim Philpott" userId="6866955e-4244-49db-a08f-4d5dde138a6e" providerId="ADAL" clId="{FA0044BD-B689-4FD7-8172-F132B32EEEB8}" dt="2019-12-02T09:53:07.668" v="39"/>
        <pc:sldMkLst>
          <pc:docMk/>
          <pc:sldMk cId="1818155237" sldId="994"/>
        </pc:sldMkLst>
      </pc:sldChg>
      <pc:sldChg chg="del">
        <pc:chgData name="Tim Philpott" userId="6866955e-4244-49db-a08f-4d5dde138a6e" providerId="ADAL" clId="{FA0044BD-B689-4FD7-8172-F132B32EEEB8}" dt="2019-12-02T09:53:29.064" v="41" actId="2696"/>
        <pc:sldMkLst>
          <pc:docMk/>
          <pc:sldMk cId="2667658352" sldId="995"/>
        </pc:sldMkLst>
      </pc:sldChg>
      <pc:sldChg chg="del">
        <pc:chgData name="Tim Philpott" userId="6866955e-4244-49db-a08f-4d5dde138a6e" providerId="ADAL" clId="{FA0044BD-B689-4FD7-8172-F132B32EEEB8}" dt="2019-12-02T09:52:57.435" v="38" actId="2696"/>
        <pc:sldMkLst>
          <pc:docMk/>
          <pc:sldMk cId="2791540862" sldId="996"/>
        </pc:sldMkLst>
      </pc:sldChg>
      <pc:sldChg chg="addSp delSp modSp add del modAnim">
        <pc:chgData name="Tim Philpott" userId="6866955e-4244-49db-a08f-4d5dde138a6e" providerId="ADAL" clId="{FA0044BD-B689-4FD7-8172-F132B32EEEB8}" dt="2019-12-02T09:54:22.266" v="47" actId="2696"/>
        <pc:sldMkLst>
          <pc:docMk/>
          <pc:sldMk cId="279106320" sldId="997"/>
        </pc:sldMkLst>
        <pc:spChg chg="add mod">
          <ac:chgData name="Tim Philpott" userId="6866955e-4244-49db-a08f-4d5dde138a6e" providerId="ADAL" clId="{FA0044BD-B689-4FD7-8172-F132B32EEEB8}" dt="2019-12-02T09:52:50.168" v="37" actId="14100"/>
          <ac:spMkLst>
            <pc:docMk/>
            <pc:sldMk cId="279106320" sldId="997"/>
            <ac:spMk id="6" creationId="{8018CE0C-FF89-4C52-B97F-7A5155E73249}"/>
          </ac:spMkLst>
        </pc:spChg>
        <pc:spChg chg="del">
          <ac:chgData name="Tim Philpott" userId="6866955e-4244-49db-a08f-4d5dde138a6e" providerId="ADAL" clId="{FA0044BD-B689-4FD7-8172-F132B32EEEB8}" dt="2019-12-02T09:51:58.363" v="25" actId="478"/>
          <ac:spMkLst>
            <pc:docMk/>
            <pc:sldMk cId="279106320" sldId="997"/>
            <ac:spMk id="7" creationId="{628A2000-7218-4028-80DD-014B57D26DCF}"/>
          </ac:spMkLst>
        </pc:spChg>
        <pc:spChg chg="del">
          <ac:chgData name="Tim Philpott" userId="6866955e-4244-49db-a08f-4d5dde138a6e" providerId="ADAL" clId="{FA0044BD-B689-4FD7-8172-F132B32EEEB8}" dt="2019-12-02T09:51:58.363" v="25" actId="478"/>
          <ac:spMkLst>
            <pc:docMk/>
            <pc:sldMk cId="279106320" sldId="997"/>
            <ac:spMk id="8" creationId="{18F30B9E-1AB3-4521-91CC-5B66CD714F03}"/>
          </ac:spMkLst>
        </pc:spChg>
        <pc:spChg chg="add mod">
          <ac:chgData name="Tim Philpott" userId="6866955e-4244-49db-a08f-4d5dde138a6e" providerId="ADAL" clId="{FA0044BD-B689-4FD7-8172-F132B32EEEB8}" dt="2019-12-02T09:52:50.168" v="37" actId="14100"/>
          <ac:spMkLst>
            <pc:docMk/>
            <pc:sldMk cId="279106320" sldId="997"/>
            <ac:spMk id="9" creationId="{6A1E8909-CCCF-4372-8DB0-E52844328765}"/>
          </ac:spMkLst>
        </pc:spChg>
        <pc:spChg chg="add mod">
          <ac:chgData name="Tim Philpott" userId="6866955e-4244-49db-a08f-4d5dde138a6e" providerId="ADAL" clId="{FA0044BD-B689-4FD7-8172-F132B32EEEB8}" dt="2019-12-02T09:52:50.168" v="37" actId="14100"/>
          <ac:spMkLst>
            <pc:docMk/>
            <pc:sldMk cId="279106320" sldId="997"/>
            <ac:spMk id="10" creationId="{3CDAC68C-9342-47E7-AE9E-ED50195AC307}"/>
          </ac:spMkLst>
        </pc:spChg>
        <pc:spChg chg="add mod">
          <ac:chgData name="Tim Philpott" userId="6866955e-4244-49db-a08f-4d5dde138a6e" providerId="ADAL" clId="{FA0044BD-B689-4FD7-8172-F132B32EEEB8}" dt="2019-12-02T09:52:50.168" v="37" actId="14100"/>
          <ac:spMkLst>
            <pc:docMk/>
            <pc:sldMk cId="279106320" sldId="997"/>
            <ac:spMk id="11" creationId="{951ADE8C-DEFB-47A4-81FC-4A2C7A632152}"/>
          </ac:spMkLst>
        </pc:spChg>
        <pc:spChg chg="add mod">
          <ac:chgData name="Tim Philpott" userId="6866955e-4244-49db-a08f-4d5dde138a6e" providerId="ADAL" clId="{FA0044BD-B689-4FD7-8172-F132B32EEEB8}" dt="2019-12-02T09:52:32.098" v="34" actId="14100"/>
          <ac:spMkLst>
            <pc:docMk/>
            <pc:sldMk cId="279106320" sldId="997"/>
            <ac:spMk id="12" creationId="{ED733DF1-E755-4E4B-BEC3-E078F90D3726}"/>
          </ac:spMkLst>
        </pc:spChg>
        <pc:spChg chg="add mod">
          <ac:chgData name="Tim Philpott" userId="6866955e-4244-49db-a08f-4d5dde138a6e" providerId="ADAL" clId="{FA0044BD-B689-4FD7-8172-F132B32EEEB8}" dt="2019-12-02T09:52:39.457" v="35" actId="1076"/>
          <ac:spMkLst>
            <pc:docMk/>
            <pc:sldMk cId="279106320" sldId="997"/>
            <ac:spMk id="13" creationId="{56C4C1E0-C75B-4655-8EEB-4EC8126FEC22}"/>
          </ac:spMkLst>
        </pc:spChg>
        <pc:spChg chg="add mod">
          <ac:chgData name="Tim Philpott" userId="6866955e-4244-49db-a08f-4d5dde138a6e" providerId="ADAL" clId="{FA0044BD-B689-4FD7-8172-F132B32EEEB8}" dt="2019-12-02T09:52:39.457" v="35" actId="1076"/>
          <ac:spMkLst>
            <pc:docMk/>
            <pc:sldMk cId="279106320" sldId="997"/>
            <ac:spMk id="14" creationId="{F885FA2F-532C-49C5-A12C-DFE94ED986ED}"/>
          </ac:spMkLst>
        </pc:spChg>
        <pc:spChg chg="add mod">
          <ac:chgData name="Tim Philpott" userId="6866955e-4244-49db-a08f-4d5dde138a6e" providerId="ADAL" clId="{FA0044BD-B689-4FD7-8172-F132B32EEEB8}" dt="2019-12-02T09:52:39.457" v="35" actId="1076"/>
          <ac:spMkLst>
            <pc:docMk/>
            <pc:sldMk cId="279106320" sldId="997"/>
            <ac:spMk id="15" creationId="{5E551139-3919-46B4-9740-14DE07A9B71C}"/>
          </ac:spMkLst>
        </pc:spChg>
        <pc:spChg chg="add mod">
          <ac:chgData name="Tim Philpott" userId="6866955e-4244-49db-a08f-4d5dde138a6e" providerId="ADAL" clId="{FA0044BD-B689-4FD7-8172-F132B32EEEB8}" dt="2019-12-02T09:52:39.457" v="35" actId="1076"/>
          <ac:spMkLst>
            <pc:docMk/>
            <pc:sldMk cId="279106320" sldId="997"/>
            <ac:spMk id="16" creationId="{7888707D-A90F-47E7-916F-756717228AFB}"/>
          </ac:spMkLst>
        </pc:spChg>
        <pc:spChg chg="add mod">
          <ac:chgData name="Tim Philpott" userId="6866955e-4244-49db-a08f-4d5dde138a6e" providerId="ADAL" clId="{FA0044BD-B689-4FD7-8172-F132B32EEEB8}" dt="2019-12-02T09:52:32.098" v="34" actId="14100"/>
          <ac:spMkLst>
            <pc:docMk/>
            <pc:sldMk cId="279106320" sldId="997"/>
            <ac:spMk id="17" creationId="{0C33672F-DFCA-45BE-852B-A2E4BF552A1B}"/>
          </ac:spMkLst>
        </pc:spChg>
        <pc:picChg chg="mod">
          <ac:chgData name="Tim Philpott" userId="6866955e-4244-49db-a08f-4d5dde138a6e" providerId="ADAL" clId="{FA0044BD-B689-4FD7-8172-F132B32EEEB8}" dt="2019-12-02T09:52:25.957" v="32" actId="1076"/>
          <ac:picMkLst>
            <pc:docMk/>
            <pc:sldMk cId="279106320" sldId="997"/>
            <ac:picMk id="5" creationId="{B85F44C9-294C-42C9-9F7B-5AC099C0B07A}"/>
          </ac:picMkLst>
        </pc:picChg>
      </pc:sldChg>
      <pc:sldChg chg="modSp add modTransition">
        <pc:chgData name="Tim Philpott" userId="6866955e-4244-49db-a08f-4d5dde138a6e" providerId="ADAL" clId="{FA0044BD-B689-4FD7-8172-F132B32EEEB8}" dt="2019-12-02T09:54:10.466" v="45" actId="1076"/>
        <pc:sldMkLst>
          <pc:docMk/>
          <pc:sldMk cId="700862302" sldId="998"/>
        </pc:sldMkLst>
        <pc:spChg chg="mod">
          <ac:chgData name="Tim Philpott" userId="6866955e-4244-49db-a08f-4d5dde138a6e" providerId="ADAL" clId="{FA0044BD-B689-4FD7-8172-F132B32EEEB8}" dt="2019-12-02T09:54:10.466" v="45" actId="1076"/>
          <ac:spMkLst>
            <pc:docMk/>
            <pc:sldMk cId="700862302" sldId="998"/>
            <ac:spMk id="6" creationId="{8018CE0C-FF89-4C52-B97F-7A5155E73249}"/>
          </ac:spMkLst>
        </pc:spChg>
        <pc:spChg chg="mod">
          <ac:chgData name="Tim Philpott" userId="6866955e-4244-49db-a08f-4d5dde138a6e" providerId="ADAL" clId="{FA0044BD-B689-4FD7-8172-F132B32EEEB8}" dt="2019-12-02T09:54:10.466" v="45" actId="1076"/>
          <ac:spMkLst>
            <pc:docMk/>
            <pc:sldMk cId="700862302" sldId="998"/>
            <ac:spMk id="9" creationId="{6A1E8909-CCCF-4372-8DB0-E52844328765}"/>
          </ac:spMkLst>
        </pc:spChg>
        <pc:spChg chg="mod">
          <ac:chgData name="Tim Philpott" userId="6866955e-4244-49db-a08f-4d5dde138a6e" providerId="ADAL" clId="{FA0044BD-B689-4FD7-8172-F132B32EEEB8}" dt="2019-12-02T09:54:05.379" v="44" actId="1076"/>
          <ac:spMkLst>
            <pc:docMk/>
            <pc:sldMk cId="700862302" sldId="998"/>
            <ac:spMk id="10" creationId="{3CDAC68C-9342-47E7-AE9E-ED50195AC307}"/>
          </ac:spMkLst>
        </pc:spChg>
        <pc:spChg chg="mod">
          <ac:chgData name="Tim Philpott" userId="6866955e-4244-49db-a08f-4d5dde138a6e" providerId="ADAL" clId="{FA0044BD-B689-4FD7-8172-F132B32EEEB8}" dt="2019-12-02T09:54:05.379" v="44" actId="1076"/>
          <ac:spMkLst>
            <pc:docMk/>
            <pc:sldMk cId="700862302" sldId="998"/>
            <ac:spMk id="11" creationId="{951ADE8C-DEFB-47A4-81FC-4A2C7A632152}"/>
          </ac:spMkLst>
        </pc:spChg>
        <pc:spChg chg="mod">
          <ac:chgData name="Tim Philpott" userId="6866955e-4244-49db-a08f-4d5dde138a6e" providerId="ADAL" clId="{FA0044BD-B689-4FD7-8172-F132B32EEEB8}" dt="2019-12-02T09:54:05.379" v="44" actId="1076"/>
          <ac:spMkLst>
            <pc:docMk/>
            <pc:sldMk cId="700862302" sldId="998"/>
            <ac:spMk id="12" creationId="{ED733DF1-E755-4E4B-BEC3-E078F90D3726}"/>
          </ac:spMkLst>
        </pc:spChg>
        <pc:spChg chg="mod">
          <ac:chgData name="Tim Philpott" userId="6866955e-4244-49db-a08f-4d5dde138a6e" providerId="ADAL" clId="{FA0044BD-B689-4FD7-8172-F132B32EEEB8}" dt="2019-12-02T09:54:05.379" v="44" actId="1076"/>
          <ac:spMkLst>
            <pc:docMk/>
            <pc:sldMk cId="700862302" sldId="998"/>
            <ac:spMk id="13" creationId="{56C4C1E0-C75B-4655-8EEB-4EC8126FEC22}"/>
          </ac:spMkLst>
        </pc:spChg>
        <pc:spChg chg="mod">
          <ac:chgData name="Tim Philpott" userId="6866955e-4244-49db-a08f-4d5dde138a6e" providerId="ADAL" clId="{FA0044BD-B689-4FD7-8172-F132B32EEEB8}" dt="2019-12-02T09:54:05.379" v="44" actId="1076"/>
          <ac:spMkLst>
            <pc:docMk/>
            <pc:sldMk cId="700862302" sldId="998"/>
            <ac:spMk id="14" creationId="{F885FA2F-532C-49C5-A12C-DFE94ED986ED}"/>
          </ac:spMkLst>
        </pc:spChg>
        <pc:spChg chg="mod">
          <ac:chgData name="Tim Philpott" userId="6866955e-4244-49db-a08f-4d5dde138a6e" providerId="ADAL" clId="{FA0044BD-B689-4FD7-8172-F132B32EEEB8}" dt="2019-12-02T09:54:10.466" v="45" actId="1076"/>
          <ac:spMkLst>
            <pc:docMk/>
            <pc:sldMk cId="700862302" sldId="998"/>
            <ac:spMk id="15" creationId="{5E551139-3919-46B4-9740-14DE07A9B71C}"/>
          </ac:spMkLst>
        </pc:spChg>
        <pc:spChg chg="mod">
          <ac:chgData name="Tim Philpott" userId="6866955e-4244-49db-a08f-4d5dde138a6e" providerId="ADAL" clId="{FA0044BD-B689-4FD7-8172-F132B32EEEB8}" dt="2019-12-02T09:54:10.466" v="45" actId="1076"/>
          <ac:spMkLst>
            <pc:docMk/>
            <pc:sldMk cId="700862302" sldId="998"/>
            <ac:spMk id="16" creationId="{7888707D-A90F-47E7-916F-756717228AFB}"/>
          </ac:spMkLst>
        </pc:spChg>
        <pc:spChg chg="mod">
          <ac:chgData name="Tim Philpott" userId="6866955e-4244-49db-a08f-4d5dde138a6e" providerId="ADAL" clId="{FA0044BD-B689-4FD7-8172-F132B32EEEB8}" dt="2019-12-02T09:54:10.466" v="45" actId="1076"/>
          <ac:spMkLst>
            <pc:docMk/>
            <pc:sldMk cId="700862302" sldId="998"/>
            <ac:spMk id="17" creationId="{0C33672F-DFCA-45BE-852B-A2E4BF552A1B}"/>
          </ac:spMkLst>
        </pc:spChg>
      </pc:sldChg>
      <pc:sldChg chg="add">
        <pc:chgData name="Tim Philpott" userId="6866955e-4244-49db-a08f-4d5dde138a6e" providerId="ADAL" clId="{FA0044BD-B689-4FD7-8172-F132B32EEEB8}" dt="2019-12-02T09:54:20.314" v="46"/>
        <pc:sldMkLst>
          <pc:docMk/>
          <pc:sldMk cId="1934131991" sldId="99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ewFinucane\AppData\Local\Microsoft\Windows\INetCache\Content.Outlook\MOQ4CCW0\2014%20to%202019%20-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price change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18951113439307E-2"/>
          <c:y val="8.9776119402985091E-2"/>
          <c:w val="0.91782419609191268"/>
          <c:h val="0.6971378288877097"/>
        </c:manualLayout>
      </c:layout>
      <c:lineChart>
        <c:grouping val="standard"/>
        <c:varyColors val="0"/>
        <c:ser>
          <c:idx val="0"/>
          <c:order val="0"/>
          <c:tx>
            <c:strRef>
              <c:f>'2014 to 2019'!$B$1</c:f>
              <c:strCache>
                <c:ptCount val="1"/>
                <c:pt idx="0">
                  <c:v>Carillion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'2014 to 2019'!$A$2:$A$61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2019'!$B$2:$B$61</c:f>
            </c:numRef>
          </c:val>
          <c:smooth val="0"/>
          <c:extLst>
            <c:ext xmlns:c16="http://schemas.microsoft.com/office/drawing/2014/chart" uri="{C3380CC4-5D6E-409C-BE32-E72D297353CC}">
              <c16:uniqueId val="{00000000-09DA-4923-A38D-E4AEC5A7F3C7}"/>
            </c:ext>
          </c:extLst>
        </c:ser>
        <c:ser>
          <c:idx val="1"/>
          <c:order val="1"/>
          <c:tx>
            <c:strRef>
              <c:f>'2014 to 2019 (2)'!$C$1</c:f>
              <c:strCache>
                <c:ptCount val="1"/>
                <c:pt idx="0">
                  <c:v>Carillion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'2014 to 2019 (2)'!$A$2:$A$61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 (2)'!$C$2:$C$61</c:f>
              <c:numCache>
                <c:formatCode>0.00%</c:formatCode>
                <c:ptCount val="60"/>
                <c:pt idx="0">
                  <c:v>0</c:v>
                </c:pt>
                <c:pt idx="1">
                  <c:v>2.2676991150442527E-2</c:v>
                </c:pt>
                <c:pt idx="2">
                  <c:v>-2.0464601769911606E-2</c:v>
                </c:pt>
                <c:pt idx="3">
                  <c:v>-8.4347345132743334E-2</c:v>
                </c:pt>
                <c:pt idx="4">
                  <c:v>-7.5497787610619538E-2</c:v>
                </c:pt>
                <c:pt idx="5">
                  <c:v>-6.9137168141592875E-2</c:v>
                </c:pt>
                <c:pt idx="6">
                  <c:v>-0.15763274336283184</c:v>
                </c:pt>
                <c:pt idx="7">
                  <c:v>-8.0199115044247815E-2</c:v>
                </c:pt>
                <c:pt idx="8">
                  <c:v>-3.8716814159292068E-2</c:v>
                </c:pt>
                <c:pt idx="9">
                  <c:v>-7.1349557522123908E-2</c:v>
                </c:pt>
                <c:pt idx="10">
                  <c:v>-5.2820796460177011E-2</c:v>
                </c:pt>
                <c:pt idx="11">
                  <c:v>-1.6592920353982743E-3</c:v>
                </c:pt>
                <c:pt idx="12">
                  <c:v>-9.5962389380531143E-2</c:v>
                </c:pt>
                <c:pt idx="13">
                  <c:v>-9.7345132743362983E-2</c:v>
                </c:pt>
                <c:pt idx="14">
                  <c:v>-8.3517699115044364E-2</c:v>
                </c:pt>
                <c:pt idx="15">
                  <c:v>-5.4480088495575396E-2</c:v>
                </c:pt>
                <c:pt idx="16">
                  <c:v>-4.369469026548678E-2</c:v>
                </c:pt>
                <c:pt idx="17">
                  <c:v>-5.6139380530973448E-2</c:v>
                </c:pt>
                <c:pt idx="18">
                  <c:v>-0.16565265486725667</c:v>
                </c:pt>
                <c:pt idx="19">
                  <c:v>-0.15514380530973459</c:v>
                </c:pt>
                <c:pt idx="20">
                  <c:v>-0.12831858407079655</c:v>
                </c:pt>
                <c:pt idx="21">
                  <c:v>-0.16233407079646034</c:v>
                </c:pt>
                <c:pt idx="22">
                  <c:v>-0.23866150442477874</c:v>
                </c:pt>
                <c:pt idx="23">
                  <c:v>-0.23893805309734517</c:v>
                </c:pt>
                <c:pt idx="24">
                  <c:v>-0.18667035398230092</c:v>
                </c:pt>
                <c:pt idx="25">
                  <c:v>-0.18694690265486735</c:v>
                </c:pt>
                <c:pt idx="26">
                  <c:v>-0.23313053097345138</c:v>
                </c:pt>
                <c:pt idx="27">
                  <c:v>-0.35342920353982299</c:v>
                </c:pt>
                <c:pt idx="28">
                  <c:v>-0.26244469026548678</c:v>
                </c:pt>
                <c:pt idx="29">
                  <c:v>-0.28042035398230092</c:v>
                </c:pt>
                <c:pt idx="30">
                  <c:v>-0.3144358407079646</c:v>
                </c:pt>
                <c:pt idx="31">
                  <c:v>-0.3055862831858408</c:v>
                </c:pt>
                <c:pt idx="32">
                  <c:v>-0.31747787610619471</c:v>
                </c:pt>
                <c:pt idx="33">
                  <c:v>-0.34706858407079655</c:v>
                </c:pt>
                <c:pt idx="34">
                  <c:v>-0.40403761061946908</c:v>
                </c:pt>
                <c:pt idx="35">
                  <c:v>-0.39435840707964609</c:v>
                </c:pt>
                <c:pt idx="36">
                  <c:v>-0.38329646017699115</c:v>
                </c:pt>
                <c:pt idx="37">
                  <c:v>-0.3846792035398231</c:v>
                </c:pt>
                <c:pt idx="38">
                  <c:v>-0.4375</c:v>
                </c:pt>
                <c:pt idx="39">
                  <c:v>-0.4834070796460177</c:v>
                </c:pt>
                <c:pt idx="40">
                  <c:v>-0.84292035398230092</c:v>
                </c:pt>
                <c:pt idx="41">
                  <c:v>-0.87801438053097347</c:v>
                </c:pt>
                <c:pt idx="42">
                  <c:v>-0.85826880530973448</c:v>
                </c:pt>
                <c:pt idx="43">
                  <c:v>-0.87417035398230092</c:v>
                </c:pt>
                <c:pt idx="44">
                  <c:v>-0.95367809734513276</c:v>
                </c:pt>
                <c:pt idx="45">
                  <c:v>-0.95229535398230092</c:v>
                </c:pt>
                <c:pt idx="46">
                  <c:v>-0.96073008849557517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DA-4923-A38D-E4AEC5A7F3C7}"/>
            </c:ext>
          </c:extLst>
        </c:ser>
        <c:ser>
          <c:idx val="2"/>
          <c:order val="2"/>
          <c:tx>
            <c:strRef>
              <c:f>'2014 to 2019'!$D$1</c:f>
              <c:strCache>
                <c:ptCount val="1"/>
                <c:pt idx="0">
                  <c:v>Kier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'2014 to 2019'!$A$2:$A$61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2019'!$D$2:$D$61</c:f>
            </c:numRef>
          </c:val>
          <c:smooth val="0"/>
          <c:extLst>
            <c:ext xmlns:c16="http://schemas.microsoft.com/office/drawing/2014/chart" uri="{C3380CC4-5D6E-409C-BE32-E72D297353CC}">
              <c16:uniqueId val="{00000002-09DA-4923-A38D-E4AEC5A7F3C7}"/>
            </c:ext>
          </c:extLst>
        </c:ser>
        <c:ser>
          <c:idx val="3"/>
          <c:order val="3"/>
          <c:tx>
            <c:strRef>
              <c:f>'2014 to 2019 (2)'!$E$1</c:f>
              <c:strCache>
                <c:ptCount val="1"/>
                <c:pt idx="0">
                  <c:v>Kier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'2014 to 2019 (2)'!$A$2:$A$61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 (2)'!$E$2:$E$61</c:f>
              <c:numCache>
                <c:formatCode>0.00%</c:formatCode>
                <c:ptCount val="60"/>
                <c:pt idx="0">
                  <c:v>0</c:v>
                </c:pt>
                <c:pt idx="1">
                  <c:v>2.1042894925527245E-2</c:v>
                </c:pt>
                <c:pt idx="2">
                  <c:v>6.734042469149748E-2</c:v>
                </c:pt>
                <c:pt idx="3">
                  <c:v>5.1106381313400284E-2</c:v>
                </c:pt>
                <c:pt idx="4">
                  <c:v>2.5254635799753844E-2</c:v>
                </c:pt>
                <c:pt idx="5">
                  <c:v>-1.0827848044884902E-2</c:v>
                </c:pt>
                <c:pt idx="6">
                  <c:v>-6.955479176597823E-2</c:v>
                </c:pt>
                <c:pt idx="7">
                  <c:v>-0.11888266512947943</c:v>
                </c:pt>
                <c:pt idx="8">
                  <c:v>-6.8926707817879684E-2</c:v>
                </c:pt>
                <c:pt idx="9">
                  <c:v>-2.2095771386283825E-2</c:v>
                </c:pt>
                <c:pt idx="10">
                  <c:v>8.7812206272456228E-2</c:v>
                </c:pt>
                <c:pt idx="11">
                  <c:v>-8.3541561782993767E-3</c:v>
                </c:pt>
                <c:pt idx="12">
                  <c:v>3.0284577839285287E-2</c:v>
                </c:pt>
                <c:pt idx="13">
                  <c:v>7.7763681395178308E-2</c:v>
                </c:pt>
                <c:pt idx="14">
                  <c:v>0.13184729884805613</c:v>
                </c:pt>
                <c:pt idx="15">
                  <c:v>0.1477519311302562</c:v>
                </c:pt>
                <c:pt idx="16">
                  <c:v>0.19229267558505825</c:v>
                </c:pt>
                <c:pt idx="17">
                  <c:v>7.3781463356916488E-2</c:v>
                </c:pt>
                <c:pt idx="18">
                  <c:v>0.12495389035609383</c:v>
                </c:pt>
                <c:pt idx="19">
                  <c:v>0.10615739006275327</c:v>
                </c:pt>
                <c:pt idx="20">
                  <c:v>0.13638470470864728</c:v>
                </c:pt>
                <c:pt idx="21">
                  <c:v>0.10816910939948832</c:v>
                </c:pt>
                <c:pt idx="22">
                  <c:v>8.5739827781320166E-2</c:v>
                </c:pt>
                <c:pt idx="23">
                  <c:v>4.9792949264500841E-2</c:v>
                </c:pt>
                <c:pt idx="24">
                  <c:v>-1.0994955227971337E-2</c:v>
                </c:pt>
                <c:pt idx="25">
                  <c:v>4.4467555739172049E-2</c:v>
                </c:pt>
                <c:pt idx="26">
                  <c:v>-0.12485447023993934</c:v>
                </c:pt>
                <c:pt idx="27">
                  <c:v>-0.10656994560404331</c:v>
                </c:pt>
                <c:pt idx="28">
                  <c:v>3.7211360761624679E-2</c:v>
                </c:pt>
                <c:pt idx="29">
                  <c:v>9.1227761209970115E-2</c:v>
                </c:pt>
                <c:pt idx="30">
                  <c:v>0.16715315327043134</c:v>
                </c:pt>
                <c:pt idx="31">
                  <c:v>0.19720820827375163</c:v>
                </c:pt>
                <c:pt idx="32">
                  <c:v>0.17917006924292567</c:v>
                </c:pt>
                <c:pt idx="33">
                  <c:v>0.1851828599573937</c:v>
                </c:pt>
                <c:pt idx="34">
                  <c:v>0.25045769807977458</c:v>
                </c:pt>
                <c:pt idx="35">
                  <c:v>0.17487893291077095</c:v>
                </c:pt>
                <c:pt idx="36">
                  <c:v>0.16802826652129421</c:v>
                </c:pt>
                <c:pt idx="37">
                  <c:v>9.6446708625236077E-2</c:v>
                </c:pt>
                <c:pt idx="38">
                  <c:v>7.0258758175050673E-2</c:v>
                </c:pt>
                <c:pt idx="39">
                  <c:v>0.12525508044041156</c:v>
                </c:pt>
                <c:pt idx="40">
                  <c:v>2.6606242671373348E-2</c:v>
                </c:pt>
                <c:pt idx="41">
                  <c:v>1.5262202797112101E-2</c:v>
                </c:pt>
                <c:pt idx="42">
                  <c:v>-5.5138719515200219E-2</c:v>
                </c:pt>
                <c:pt idx="43">
                  <c:v>-5.7921506188906235E-2</c:v>
                </c:pt>
                <c:pt idx="44">
                  <c:v>-1.1529415217096939E-2</c:v>
                </c:pt>
                <c:pt idx="45">
                  <c:v>-4.3323396997641428E-2</c:v>
                </c:pt>
                <c:pt idx="46">
                  <c:v>-5.7856806416489825E-2</c:v>
                </c:pt>
                <c:pt idx="47">
                  <c:v>-0.15098480447027807</c:v>
                </c:pt>
                <c:pt idx="48">
                  <c:v>3.9908873319483007E-4</c:v>
                </c:pt>
                <c:pt idx="49">
                  <c:v>-1.3559402713580804E-2</c:v>
                </c:pt>
                <c:pt idx="50">
                  <c:v>-0.10662205633794741</c:v>
                </c:pt>
                <c:pt idx="51">
                  <c:v>-0.10010777043892582</c:v>
                </c:pt>
                <c:pt idx="52">
                  <c:v>-0.11685888437529313</c:v>
                </c:pt>
                <c:pt idx="53">
                  <c:v>-0.15733942072454943</c:v>
                </c:pt>
                <c:pt idx="54">
                  <c:v>-0.18432742025692361</c:v>
                </c:pt>
                <c:pt idx="55">
                  <c:v>-0.5272543805366845</c:v>
                </c:pt>
                <c:pt idx="56">
                  <c:v>-0.61363221729791351</c:v>
                </c:pt>
                <c:pt idx="57">
                  <c:v>-0.51135838493159524</c:v>
                </c:pt>
                <c:pt idx="58">
                  <c:v>-0.50614997746650359</c:v>
                </c:pt>
                <c:pt idx="59">
                  <c:v>-0.63901124599828796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DA-4923-A38D-E4AEC5A7F3C7}"/>
            </c:ext>
          </c:extLst>
        </c:ser>
        <c:ser>
          <c:idx val="4"/>
          <c:order val="4"/>
          <c:tx>
            <c:strRef>
              <c:f>'2014 to 2019'!$F$1</c:f>
              <c:strCache>
                <c:ptCount val="1"/>
                <c:pt idx="0">
                  <c:v>Capita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'2014 to 2019'!$A$2:$A$61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2019'!$F$2:$F$61</c:f>
            </c:numRef>
          </c:val>
          <c:smooth val="0"/>
          <c:extLst>
            <c:ext xmlns:c16="http://schemas.microsoft.com/office/drawing/2014/chart" uri="{C3380CC4-5D6E-409C-BE32-E72D297353CC}">
              <c16:uniqueId val="{00000004-09DA-4923-A38D-E4AEC5A7F3C7}"/>
            </c:ext>
          </c:extLst>
        </c:ser>
        <c:ser>
          <c:idx val="5"/>
          <c:order val="5"/>
          <c:tx>
            <c:strRef>
              <c:f>'2014 to 2019 (2)'!$G$1</c:f>
              <c:strCache>
                <c:ptCount val="1"/>
                <c:pt idx="0">
                  <c:v>Capita</c:v>
                </c:pt>
              </c:strCache>
            </c:strRef>
          </c:tx>
          <c:spPr>
            <a:ln w="22225" cap="rnd" cmpd="sng" algn="ctr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'2014 to 2019 (2)'!$A$2:$A$61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 (2)'!$G$2:$G$61</c:f>
              <c:numCache>
                <c:formatCode>0.00%</c:formatCode>
                <c:ptCount val="60"/>
                <c:pt idx="0">
                  <c:v>0</c:v>
                </c:pt>
                <c:pt idx="1">
                  <c:v>3.7618742496481783E-2</c:v>
                </c:pt>
                <c:pt idx="2">
                  <c:v>7.3237089494130325E-2</c:v>
                </c:pt>
                <c:pt idx="3">
                  <c:v>0.12666464209578487</c:v>
                </c:pt>
                <c:pt idx="4">
                  <c:v>0.15009787449583278</c:v>
                </c:pt>
                <c:pt idx="5">
                  <c:v>9.9650025552405097E-2</c:v>
                </c:pt>
                <c:pt idx="6">
                  <c:v>3.635393982712154E-2</c:v>
                </c:pt>
                <c:pt idx="7">
                  <c:v>1.0846645228974161E-2</c:v>
                </c:pt>
                <c:pt idx="8">
                  <c:v>2.1238410098870064E-2</c:v>
                </c:pt>
                <c:pt idx="9">
                  <c:v>5.6192968865786952E-2</c:v>
                </c:pt>
                <c:pt idx="10">
                  <c:v>0.12232322056430434</c:v>
                </c:pt>
                <c:pt idx="11">
                  <c:v>5.4303502754636135E-2</c:v>
                </c:pt>
                <c:pt idx="12">
                  <c:v>8.0755497214866301E-2</c:v>
                </c:pt>
                <c:pt idx="13">
                  <c:v>0.20325706913624564</c:v>
                </c:pt>
                <c:pt idx="14">
                  <c:v>0.18980223705574217</c:v>
                </c:pt>
                <c:pt idx="15">
                  <c:v>0.25323263453561751</c:v>
                </c:pt>
                <c:pt idx="16">
                  <c:v>0.18788002365949463</c:v>
                </c:pt>
                <c:pt idx="17">
                  <c:v>0.15135942311459694</c:v>
                </c:pt>
                <c:pt idx="18">
                  <c:v>0.22536153119740443</c:v>
                </c:pt>
                <c:pt idx="19">
                  <c:v>0.23274323614376247</c:v>
                </c:pt>
                <c:pt idx="20">
                  <c:v>0.17071826420469782</c:v>
                </c:pt>
                <c:pt idx="21">
                  <c:v>0.13873689881819273</c:v>
                </c:pt>
                <c:pt idx="22">
                  <c:v>-2.89240760202506E-2</c:v>
                </c:pt>
                <c:pt idx="23">
                  <c:v>9.841431997225536E-3</c:v>
                </c:pt>
                <c:pt idx="24">
                  <c:v>-2.9893220441009505E-2</c:v>
                </c:pt>
                <c:pt idx="25">
                  <c:v>7.4246022573684289E-2</c:v>
                </c:pt>
                <c:pt idx="26">
                  <c:v>-2.8736225882705968E-2</c:v>
                </c:pt>
                <c:pt idx="27">
                  <c:v>-3.0755419781521853E-2</c:v>
                </c:pt>
                <c:pt idx="28">
                  <c:v>4.4966837126932946E-2</c:v>
                </c:pt>
                <c:pt idx="29">
                  <c:v>-0.32354807524610441</c:v>
                </c:pt>
                <c:pt idx="30">
                  <c:v>-0.40835697351210531</c:v>
                </c:pt>
                <c:pt idx="31">
                  <c:v>-0.46076390239490694</c:v>
                </c:pt>
                <c:pt idx="32">
                  <c:v>-0.45408125675813393</c:v>
                </c:pt>
                <c:pt idx="33">
                  <c:v>-0.48543819051314152</c:v>
                </c:pt>
                <c:pt idx="34">
                  <c:v>-0.42066816243655092</c:v>
                </c:pt>
                <c:pt idx="35">
                  <c:v>-0.41964009902208732</c:v>
                </c:pt>
                <c:pt idx="36">
                  <c:v>-0.42837887148778742</c:v>
                </c:pt>
                <c:pt idx="37">
                  <c:v>-0.40113435681394172</c:v>
                </c:pt>
                <c:pt idx="38">
                  <c:v>-0.26277435541319805</c:v>
                </c:pt>
                <c:pt idx="39">
                  <c:v>-0.29795648658946927</c:v>
                </c:pt>
                <c:pt idx="40">
                  <c:v>-0.30861773908766998</c:v>
                </c:pt>
                <c:pt idx="41">
                  <c:v>-0.39763919303998585</c:v>
                </c:pt>
                <c:pt idx="42">
                  <c:v>-0.44135032686780429</c:v>
                </c:pt>
                <c:pt idx="43">
                  <c:v>-0.4780459245945472</c:v>
                </c:pt>
                <c:pt idx="44">
                  <c:v>-0.56369603194224815</c:v>
                </c:pt>
                <c:pt idx="45">
                  <c:v>-0.80138319939575831</c:v>
                </c:pt>
                <c:pt idx="46">
                  <c:v>-0.80829398227541716</c:v>
                </c:pt>
                <c:pt idx="47">
                  <c:v>-0.84322876316223883</c:v>
                </c:pt>
                <c:pt idx="48">
                  <c:v>-0.87287980605710436</c:v>
                </c:pt>
                <c:pt idx="49">
                  <c:v>-0.85269706765213737</c:v>
                </c:pt>
                <c:pt idx="50">
                  <c:v>-0.82614228001902679</c:v>
                </c:pt>
                <c:pt idx="51">
                  <c:v>-0.8236935797376046</c:v>
                </c:pt>
                <c:pt idx="52">
                  <c:v>-0.83838578142613751</c:v>
                </c:pt>
                <c:pt idx="53">
                  <c:v>-0.84448033087865571</c:v>
                </c:pt>
                <c:pt idx="54">
                  <c:v>-0.85998876599432938</c:v>
                </c:pt>
                <c:pt idx="55">
                  <c:v>-0.88757744603688449</c:v>
                </c:pt>
                <c:pt idx="56">
                  <c:v>-0.87783706373793902</c:v>
                </c:pt>
                <c:pt idx="57">
                  <c:v>-0.87364706765523914</c:v>
                </c:pt>
                <c:pt idx="58">
                  <c:v>-0.86504940671273434</c:v>
                </c:pt>
                <c:pt idx="59">
                  <c:v>-0.86445083226789743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DA-4923-A38D-E4AEC5A7F3C7}"/>
            </c:ext>
          </c:extLst>
        </c:ser>
        <c:ser>
          <c:idx val="6"/>
          <c:order val="6"/>
          <c:tx>
            <c:strRef>
              <c:f>'2014 to 2019'!$H$1</c:f>
              <c:strCache>
                <c:ptCount val="1"/>
                <c:pt idx="0">
                  <c:v>Mitie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'2014 to 2019'!$A$2:$A$61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2019'!$H$2:$H$61</c:f>
            </c:numRef>
          </c:val>
          <c:smooth val="0"/>
          <c:extLst>
            <c:ext xmlns:c16="http://schemas.microsoft.com/office/drawing/2014/chart" uri="{C3380CC4-5D6E-409C-BE32-E72D297353CC}">
              <c16:uniqueId val="{00000006-09DA-4923-A38D-E4AEC5A7F3C7}"/>
            </c:ext>
          </c:extLst>
        </c:ser>
        <c:ser>
          <c:idx val="7"/>
          <c:order val="7"/>
          <c:tx>
            <c:strRef>
              <c:f>'2014 to 2019 (2)'!$I$1</c:f>
              <c:strCache>
                <c:ptCount val="1"/>
                <c:pt idx="0">
                  <c:v>Mitie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'2014 to 2019 (2)'!$A$2:$A$61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 (2)'!$I$2:$I$61</c:f>
              <c:numCache>
                <c:formatCode>0.00%</c:formatCode>
                <c:ptCount val="60"/>
                <c:pt idx="0">
                  <c:v>0</c:v>
                </c:pt>
                <c:pt idx="1">
                  <c:v>5.4070863031025374E-2</c:v>
                </c:pt>
                <c:pt idx="2">
                  <c:v>1.8860433996270576E-3</c:v>
                </c:pt>
                <c:pt idx="3">
                  <c:v>-2.2858831465319973E-2</c:v>
                </c:pt>
                <c:pt idx="4">
                  <c:v>1.1741666744895074E-2</c:v>
                </c:pt>
                <c:pt idx="5">
                  <c:v>-7.7642758137314805E-2</c:v>
                </c:pt>
                <c:pt idx="6">
                  <c:v>-3.5994248719119382E-2</c:v>
                </c:pt>
                <c:pt idx="7">
                  <c:v>-0.10231150591691851</c:v>
                </c:pt>
                <c:pt idx="8">
                  <c:v>-0.10968011656460641</c:v>
                </c:pt>
                <c:pt idx="9">
                  <c:v>-0.1185575935047648</c:v>
                </c:pt>
                <c:pt idx="10">
                  <c:v>-1.2092230944950044E-2</c:v>
                </c:pt>
                <c:pt idx="11">
                  <c:v>-9.8636108886505536E-2</c:v>
                </c:pt>
                <c:pt idx="12">
                  <c:v>-6.4345111920637632E-2</c:v>
                </c:pt>
                <c:pt idx="13">
                  <c:v>1.3381001997576192E-2</c:v>
                </c:pt>
                <c:pt idx="14">
                  <c:v>2.8730507390144489E-2</c:v>
                </c:pt>
                <c:pt idx="15">
                  <c:v>7.2998403846015636E-2</c:v>
                </c:pt>
                <c:pt idx="16">
                  <c:v>-1.1308638878222088E-2</c:v>
                </c:pt>
                <c:pt idx="17">
                  <c:v>1.7015952842648341E-2</c:v>
                </c:pt>
                <c:pt idx="18">
                  <c:v>7.0999091302672568E-2</c:v>
                </c:pt>
                <c:pt idx="19">
                  <c:v>6.333470255131135E-2</c:v>
                </c:pt>
                <c:pt idx="20">
                  <c:v>3.6343021348107518E-2</c:v>
                </c:pt>
                <c:pt idx="21">
                  <c:v>-4.1131512671508608E-2</c:v>
                </c:pt>
                <c:pt idx="22">
                  <c:v>-5.1649951229066571E-2</c:v>
                </c:pt>
                <c:pt idx="23">
                  <c:v>-0.12799296126971749</c:v>
                </c:pt>
                <c:pt idx="24">
                  <c:v>-7.9472840639860043E-2</c:v>
                </c:pt>
                <c:pt idx="25">
                  <c:v>-4.4185212514122441E-2</c:v>
                </c:pt>
                <c:pt idx="26">
                  <c:v>-0.15853024238227376</c:v>
                </c:pt>
                <c:pt idx="27">
                  <c:v>-0.13468234253658851</c:v>
                </c:pt>
                <c:pt idx="28">
                  <c:v>-5.918022913804788E-2</c:v>
                </c:pt>
                <c:pt idx="29">
                  <c:v>-0.33265810072239699</c:v>
                </c:pt>
                <c:pt idx="30">
                  <c:v>-0.26724610823129713</c:v>
                </c:pt>
                <c:pt idx="31">
                  <c:v>-0.28464293146080177</c:v>
                </c:pt>
                <c:pt idx="32">
                  <c:v>-0.21923088390091916</c:v>
                </c:pt>
                <c:pt idx="33">
                  <c:v>-0.28863321179126755</c:v>
                </c:pt>
                <c:pt idx="34">
                  <c:v>-0.26736665746809951</c:v>
                </c:pt>
                <c:pt idx="35">
                  <c:v>-0.21349135836980715</c:v>
                </c:pt>
                <c:pt idx="36">
                  <c:v>-0.25708775710196663</c:v>
                </c:pt>
                <c:pt idx="37">
                  <c:v>-0.14153950002839155</c:v>
                </c:pt>
                <c:pt idx="38">
                  <c:v>-1.9611194054691805E-2</c:v>
                </c:pt>
                <c:pt idx="39">
                  <c:v>-5.6473062460588364E-2</c:v>
                </c:pt>
                <c:pt idx="40">
                  <c:v>-4.6548761000663963E-2</c:v>
                </c:pt>
                <c:pt idx="41">
                  <c:v>-9.2980779853043094E-2</c:v>
                </c:pt>
                <c:pt idx="42">
                  <c:v>-0.15997048930012259</c:v>
                </c:pt>
                <c:pt idx="43">
                  <c:v>-0.19293361270632414</c:v>
                </c:pt>
                <c:pt idx="44">
                  <c:v>-0.3152164588461972</c:v>
                </c:pt>
                <c:pt idx="45">
                  <c:v>-0.36746906080671859</c:v>
                </c:pt>
                <c:pt idx="46">
                  <c:v>-0.43850383668064585</c:v>
                </c:pt>
                <c:pt idx="47">
                  <c:v>-0.43243553583120653</c:v>
                </c:pt>
                <c:pt idx="48">
                  <c:v>-0.34533763289340924</c:v>
                </c:pt>
                <c:pt idx="49">
                  <c:v>-0.36175771580739169</c:v>
                </c:pt>
                <c:pt idx="50">
                  <c:v>-0.44207341353802942</c:v>
                </c:pt>
                <c:pt idx="51">
                  <c:v>-0.44170402682801302</c:v>
                </c:pt>
                <c:pt idx="52">
                  <c:v>-0.46130614554729954</c:v>
                </c:pt>
                <c:pt idx="53">
                  <c:v>-0.46747712764914851</c:v>
                </c:pt>
                <c:pt idx="54">
                  <c:v>-0.47255916128364106</c:v>
                </c:pt>
                <c:pt idx="55">
                  <c:v>-0.47437416962470769</c:v>
                </c:pt>
                <c:pt idx="56">
                  <c:v>-0.5985205984433295</c:v>
                </c:pt>
                <c:pt idx="57">
                  <c:v>-0.56899498593959974</c:v>
                </c:pt>
                <c:pt idx="58">
                  <c:v>-0.52677561516263416</c:v>
                </c:pt>
                <c:pt idx="59">
                  <c:v>-0.44931217199587403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DA-4923-A38D-E4AEC5A7F3C7}"/>
            </c:ext>
          </c:extLst>
        </c:ser>
        <c:ser>
          <c:idx val="8"/>
          <c:order val="8"/>
          <c:tx>
            <c:strRef>
              <c:f>'2014 to 2019'!$J$1</c:f>
              <c:strCache>
                <c:ptCount val="1"/>
                <c:pt idx="0">
                  <c:v>Interserve</c:v>
                </c:pt>
              </c:strCache>
            </c:strRef>
          </c:tx>
          <c:spPr>
            <a:ln w="22225" cap="rnd" cmpd="sng" algn="ctr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>
                  <a:lumMod val="60000"/>
                </a:schemeClr>
              </a:solidFill>
              <a:ln w="9525" cap="flat" cmpd="sng" algn="ctr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cat>
            <c:numRef>
              <c:f>'2014 to 2019'!$A$2:$A$61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2019'!$J$2:$J$61</c:f>
            </c:numRef>
          </c:val>
          <c:smooth val="0"/>
          <c:extLst>
            <c:ext xmlns:c16="http://schemas.microsoft.com/office/drawing/2014/chart" uri="{C3380CC4-5D6E-409C-BE32-E72D297353CC}">
              <c16:uniqueId val="{00000008-09DA-4923-A38D-E4AEC5A7F3C7}"/>
            </c:ext>
          </c:extLst>
        </c:ser>
        <c:ser>
          <c:idx val="9"/>
          <c:order val="9"/>
          <c:tx>
            <c:strRef>
              <c:f>'2014 to 2019 (2)'!$K$1</c:f>
              <c:strCache>
                <c:ptCount val="1"/>
                <c:pt idx="0">
                  <c:v>Interserve</c:v>
                </c:pt>
              </c:strCache>
            </c:strRef>
          </c:tx>
          <c:spPr>
            <a:ln w="22225" cap="rnd" cmpd="sng" algn="ctr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'2014 to 2019 (2)'!$A$2:$A$61</c:f>
              <c:numCache>
                <c:formatCode>m/d/yyyy</c:formatCode>
                <c:ptCount val="60"/>
                <c:pt idx="0">
                  <c:v>41729</c:v>
                </c:pt>
                <c:pt idx="1">
                  <c:v>41759</c:v>
                </c:pt>
                <c:pt idx="2">
                  <c:v>41790</c:v>
                </c:pt>
                <c:pt idx="3">
                  <c:v>41820</c:v>
                </c:pt>
                <c:pt idx="4">
                  <c:v>41851</c:v>
                </c:pt>
                <c:pt idx="5">
                  <c:v>41882</c:v>
                </c:pt>
                <c:pt idx="6">
                  <c:v>41912</c:v>
                </c:pt>
                <c:pt idx="7">
                  <c:v>41944</c:v>
                </c:pt>
                <c:pt idx="8">
                  <c:v>41974</c:v>
                </c:pt>
                <c:pt idx="9">
                  <c:v>42005</c:v>
                </c:pt>
                <c:pt idx="10">
                  <c:v>42036</c:v>
                </c:pt>
                <c:pt idx="11">
                  <c:v>42064</c:v>
                </c:pt>
                <c:pt idx="12">
                  <c:v>42094</c:v>
                </c:pt>
                <c:pt idx="13">
                  <c:v>42124</c:v>
                </c:pt>
                <c:pt idx="14">
                  <c:v>42155</c:v>
                </c:pt>
                <c:pt idx="15">
                  <c:v>42185</c:v>
                </c:pt>
                <c:pt idx="16">
                  <c:v>42216</c:v>
                </c:pt>
                <c:pt idx="17">
                  <c:v>42247</c:v>
                </c:pt>
                <c:pt idx="18">
                  <c:v>42277</c:v>
                </c:pt>
                <c:pt idx="19">
                  <c:v>42309</c:v>
                </c:pt>
                <c:pt idx="20">
                  <c:v>42339</c:v>
                </c:pt>
                <c:pt idx="21">
                  <c:v>42370</c:v>
                </c:pt>
                <c:pt idx="22">
                  <c:v>42401</c:v>
                </c:pt>
                <c:pt idx="23">
                  <c:v>42430</c:v>
                </c:pt>
                <c:pt idx="24">
                  <c:v>42460</c:v>
                </c:pt>
                <c:pt idx="25">
                  <c:v>42490</c:v>
                </c:pt>
                <c:pt idx="26">
                  <c:v>42521</c:v>
                </c:pt>
                <c:pt idx="27">
                  <c:v>42551</c:v>
                </c:pt>
                <c:pt idx="28">
                  <c:v>42582</c:v>
                </c:pt>
                <c:pt idx="29">
                  <c:v>42613</c:v>
                </c:pt>
                <c:pt idx="30">
                  <c:v>42643</c:v>
                </c:pt>
                <c:pt idx="31">
                  <c:v>42675</c:v>
                </c:pt>
                <c:pt idx="32">
                  <c:v>42705</c:v>
                </c:pt>
                <c:pt idx="33">
                  <c:v>42736</c:v>
                </c:pt>
                <c:pt idx="34">
                  <c:v>42767</c:v>
                </c:pt>
                <c:pt idx="35">
                  <c:v>42795</c:v>
                </c:pt>
                <c:pt idx="36">
                  <c:v>42825</c:v>
                </c:pt>
                <c:pt idx="37">
                  <c:v>42855</c:v>
                </c:pt>
                <c:pt idx="38">
                  <c:v>42886</c:v>
                </c:pt>
                <c:pt idx="39">
                  <c:v>42916</c:v>
                </c:pt>
                <c:pt idx="40">
                  <c:v>42947</c:v>
                </c:pt>
                <c:pt idx="41">
                  <c:v>42978</c:v>
                </c:pt>
                <c:pt idx="42">
                  <c:v>43008</c:v>
                </c:pt>
                <c:pt idx="43">
                  <c:v>43040</c:v>
                </c:pt>
                <c:pt idx="44">
                  <c:v>43070</c:v>
                </c:pt>
                <c:pt idx="45">
                  <c:v>43101</c:v>
                </c:pt>
                <c:pt idx="46">
                  <c:v>43132</c:v>
                </c:pt>
                <c:pt idx="47">
                  <c:v>43160</c:v>
                </c:pt>
                <c:pt idx="48">
                  <c:v>43190</c:v>
                </c:pt>
                <c:pt idx="49">
                  <c:v>43220</c:v>
                </c:pt>
                <c:pt idx="50">
                  <c:v>43251</c:v>
                </c:pt>
                <c:pt idx="51">
                  <c:v>43281</c:v>
                </c:pt>
                <c:pt idx="52">
                  <c:v>43312</c:v>
                </c:pt>
                <c:pt idx="53">
                  <c:v>43343</c:v>
                </c:pt>
                <c:pt idx="54">
                  <c:v>43373</c:v>
                </c:pt>
                <c:pt idx="55">
                  <c:v>43405</c:v>
                </c:pt>
                <c:pt idx="56">
                  <c:v>43435</c:v>
                </c:pt>
                <c:pt idx="57">
                  <c:v>43466</c:v>
                </c:pt>
                <c:pt idx="58">
                  <c:v>43497</c:v>
                </c:pt>
                <c:pt idx="59">
                  <c:v>43525</c:v>
                </c:pt>
              </c:numCache>
            </c:numRef>
          </c:cat>
          <c:val>
            <c:numRef>
              <c:f>'2014 to 2019 (2)'!$K$2:$K$61</c:f>
              <c:numCache>
                <c:formatCode>0.00%</c:formatCode>
                <c:ptCount val="60"/>
                <c:pt idx="0">
                  <c:v>0</c:v>
                </c:pt>
                <c:pt idx="1">
                  <c:v>-2.2490891382583866E-3</c:v>
                </c:pt>
                <c:pt idx="2">
                  <c:v>-7.4013059486612853E-2</c:v>
                </c:pt>
                <c:pt idx="3">
                  <c:v>-1.7682245249528883E-2</c:v>
                </c:pt>
                <c:pt idx="4">
                  <c:v>2.1672235459944567E-2</c:v>
                </c:pt>
                <c:pt idx="5">
                  <c:v>-7.4784701611720461E-2</c:v>
                </c:pt>
                <c:pt idx="6">
                  <c:v>-1.0291329584467213E-2</c:v>
                </c:pt>
                <c:pt idx="7">
                  <c:v>-9.3092610834859646E-2</c:v>
                </c:pt>
                <c:pt idx="8">
                  <c:v>-0.12902528868274943</c:v>
                </c:pt>
                <c:pt idx="9">
                  <c:v>-0.16339548836858164</c:v>
                </c:pt>
                <c:pt idx="10">
                  <c:v>-1.8102929479453578E-2</c:v>
                </c:pt>
                <c:pt idx="11">
                  <c:v>-9.3873612985923671E-2</c:v>
                </c:pt>
                <c:pt idx="12">
                  <c:v>-9.465493046923168E-2</c:v>
                </c:pt>
                <c:pt idx="13">
                  <c:v>-4.3550398383435107E-3</c:v>
                </c:pt>
                <c:pt idx="14">
                  <c:v>6.0682909251355444E-2</c:v>
                </c:pt>
                <c:pt idx="15">
                  <c:v>3.6594889345530124E-2</c:v>
                </c:pt>
                <c:pt idx="16">
                  <c:v>-6.1363787383970858E-2</c:v>
                </c:pt>
                <c:pt idx="17">
                  <c:v>-7.8225486440523184E-2</c:v>
                </c:pt>
                <c:pt idx="18">
                  <c:v>-9.4444798575765154E-2</c:v>
                </c:pt>
                <c:pt idx="19">
                  <c:v>-0.1359393030989573</c:v>
                </c:pt>
                <c:pt idx="20">
                  <c:v>-0.15302527919865827</c:v>
                </c:pt>
                <c:pt idx="21">
                  <c:v>-0.24105857027454158</c:v>
                </c:pt>
                <c:pt idx="22">
                  <c:v>-0.29182818850081149</c:v>
                </c:pt>
                <c:pt idx="23">
                  <c:v>-0.29410640882441885</c:v>
                </c:pt>
                <c:pt idx="24">
                  <c:v>-0.27870207028938032</c:v>
                </c:pt>
                <c:pt idx="25">
                  <c:v>-0.43585821567085425</c:v>
                </c:pt>
                <c:pt idx="26">
                  <c:v>-0.56068853612262937</c:v>
                </c:pt>
                <c:pt idx="27">
                  <c:v>-0.5020292810250282</c:v>
                </c:pt>
                <c:pt idx="28">
                  <c:v>-0.27372236589109633</c:v>
                </c:pt>
                <c:pt idx="29">
                  <c:v>-0.37880261457850828</c:v>
                </c:pt>
                <c:pt idx="30">
                  <c:v>-0.41672150475320024</c:v>
                </c:pt>
                <c:pt idx="31">
                  <c:v>-0.48435424016955742</c:v>
                </c:pt>
                <c:pt idx="32">
                  <c:v>-0.41112134194802419</c:v>
                </c:pt>
                <c:pt idx="33">
                  <c:v>-0.44213762825361469</c:v>
                </c:pt>
                <c:pt idx="34">
                  <c:v>-0.58731107943394822</c:v>
                </c:pt>
                <c:pt idx="35">
                  <c:v>-0.61660423872256143</c:v>
                </c:pt>
                <c:pt idx="36">
                  <c:v>-0.60195765907825483</c:v>
                </c:pt>
                <c:pt idx="37">
                  <c:v>-0.61229642118011829</c:v>
                </c:pt>
                <c:pt idx="38">
                  <c:v>-0.60152687732401056</c:v>
                </c:pt>
                <c:pt idx="39">
                  <c:v>-0.61100407591738537</c:v>
                </c:pt>
                <c:pt idx="40">
                  <c:v>-0.71008387939357731</c:v>
                </c:pt>
                <c:pt idx="41">
                  <c:v>-0.79624023024243995</c:v>
                </c:pt>
                <c:pt idx="42">
                  <c:v>-0.87421172776066058</c:v>
                </c:pt>
                <c:pt idx="43">
                  <c:v>-0.88110423582856967</c:v>
                </c:pt>
                <c:pt idx="44">
                  <c:v>-0.83544136987867246</c:v>
                </c:pt>
                <c:pt idx="45">
                  <c:v>-0.81597002941744845</c:v>
                </c:pt>
                <c:pt idx="46">
                  <c:v>-0.90514185943852932</c:v>
                </c:pt>
                <c:pt idx="47">
                  <c:v>-0.86102980263453066</c:v>
                </c:pt>
                <c:pt idx="48">
                  <c:v>-0.83845684215838268</c:v>
                </c:pt>
                <c:pt idx="49">
                  <c:v>-0.87111009396072048</c:v>
                </c:pt>
                <c:pt idx="50">
                  <c:v>-0.89058143442194448</c:v>
                </c:pt>
                <c:pt idx="51">
                  <c:v>-0.87981189056583664</c:v>
                </c:pt>
                <c:pt idx="52">
                  <c:v>-0.88558436262645646</c:v>
                </c:pt>
                <c:pt idx="53">
                  <c:v>-0.89919706950683076</c:v>
                </c:pt>
                <c:pt idx="54">
                  <c:v>-0.91656619328421551</c:v>
                </c:pt>
                <c:pt idx="55">
                  <c:v>-0.95178690606497651</c:v>
                </c:pt>
                <c:pt idx="56">
                  <c:v>-0.98170039107970164</c:v>
                </c:pt>
                <c:pt idx="57">
                  <c:v>-0.9782885995860866</c:v>
                </c:pt>
                <c:pt idx="58">
                  <c:v>-0.96944895798899333</c:v>
                </c:pt>
                <c:pt idx="59">
                  <c:v>-0.98957852780132161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9DA-4923-A38D-E4AEC5A7F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1067760"/>
        <c:axId val="1855882896"/>
      </c:lineChart>
      <c:dateAx>
        <c:axId val="1861067760"/>
        <c:scaling>
          <c:orientation val="minMax"/>
        </c:scaling>
        <c:delete val="0"/>
        <c:axPos val="b"/>
        <c:numFmt formatCode="m/d/yyyy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882896"/>
        <c:crossesAt val="-1"/>
        <c:auto val="1"/>
        <c:lblOffset val="100"/>
        <c:baseTimeUnit val="months"/>
        <c:majorUnit val="3"/>
        <c:majorTimeUnit val="months"/>
      </c:dateAx>
      <c:valAx>
        <c:axId val="1855882896"/>
        <c:scaling>
          <c:orientation val="minMax"/>
          <c:min val="-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0677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9977999073645E-2"/>
          <c:y val="0.92321169374325474"/>
          <c:w val="0.92548908638258454"/>
          <c:h val="7.441647564415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0.8962</cdr:x>
      <cdr:y>0.03393</cdr:y>
    </cdr:from>
    <cdr:to>
      <cdr:x>0.98605</cdr:x>
      <cdr:y>0.12285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BBAE2D8A-7991-4A78-918D-9616B84EB2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91673" y="171744"/>
          <a:ext cx="620749" cy="45006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8DF6-E2B8-4BCB-8053-2EAF797148F3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BC06-2E51-411D-B8A0-190A52CB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3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4C13-D2B1-4B9D-8C58-0D51D4751401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7CD7-63C9-4E15-A1C8-CA37EA0C9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3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3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2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8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4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8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3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15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BFFA7-AB15-4494-AEED-2DBD36C977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2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g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4748" y="2129529"/>
            <a:ext cx="5808133" cy="2387600"/>
          </a:xfrm>
        </p:spPr>
        <p:txBody>
          <a:bodyPr anchor="ctr">
            <a:normAutofit/>
          </a:bodyPr>
          <a:lstStyle>
            <a:lvl1pPr algn="ctr">
              <a:defRPr sz="75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Time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dfo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00566" y="-311727"/>
            <a:ext cx="11572565" cy="908165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0567" y="263440"/>
            <a:ext cx="11641667" cy="6275905"/>
          </a:xfrm>
          <a:prstGeom prst="rect">
            <a:avLst/>
          </a:prstGeom>
          <a:solidFill>
            <a:srgbClr val="F7F7F7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1873131" y="-11642"/>
            <a:ext cx="3005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72748" y="0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52106" y="6550987"/>
            <a:ext cx="11669486" cy="29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8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5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0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for blueprints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BBI Programme</a:t>
            </a:r>
            <a:br>
              <a:rPr lang="en-GB" sz="2000" b="1" i="1">
                <a:latin typeface="Century Gothic" panose="020B0502020202020204" pitchFamily="34" charset="0"/>
              </a:rPr>
            </a:br>
            <a:r>
              <a:rPr lang="en-GB" sz="2000" b="1" i="1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Strategic</a:t>
            </a:r>
            <a:r>
              <a:rPr lang="en-GB" sz="2000" b="1" i="1" baseline="0">
                <a:latin typeface="Century Gothic" panose="020B0502020202020204" pitchFamily="34" charset="0"/>
              </a:rPr>
              <a:t> Goals</a:t>
            </a:r>
            <a:endParaRPr lang="en-GB" sz="2000" b="1" i="1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/>
              <a:t>Integrated Health &amp; Social Care: Making it a Reality</a:t>
            </a:r>
            <a:endParaRPr lang="en-GB" sz="3000" spc="-80" baseline="0"/>
          </a:p>
        </p:txBody>
      </p:sp>
      <p:sp>
        <p:nvSpPr>
          <p:cNvPr id="29" name="Rectangle 28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6158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lth &amp; 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36" y="438544"/>
            <a:ext cx="4565231" cy="59576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601989" y="1087702"/>
            <a:ext cx="6065078" cy="5453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435429" y="2130840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5429" y="4337012"/>
            <a:ext cx="2206171" cy="1901372"/>
          </a:xfrm>
          <a:prstGeom prst="rect">
            <a:avLst/>
          </a:prstGeom>
          <a:solidFill>
            <a:srgbClr val="9F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change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35429" y="1196461"/>
            <a:ext cx="1799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Context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5106" y="119646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Building Blocks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96858" y="119646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BBI Programme</a:t>
            </a:r>
            <a:br>
              <a:rPr lang="en-GB" sz="2000" b="1" i="1">
                <a:latin typeface="Century Gothic" panose="020B0502020202020204" pitchFamily="34" charset="0"/>
              </a:rPr>
            </a:br>
            <a:r>
              <a:rPr lang="en-GB" sz="2000" b="1" i="1">
                <a:latin typeface="Century Gothic" panose="020B0502020202020204" pitchFamily="34" charset="0"/>
              </a:rPr>
              <a:t>&amp; Playbook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408610" y="11999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>
                <a:latin typeface="Century Gothic" panose="020B0502020202020204" pitchFamily="34" charset="0"/>
              </a:rPr>
              <a:t>Strategic</a:t>
            </a:r>
            <a:r>
              <a:rPr lang="en-GB" sz="2000" b="1" i="1" baseline="0">
                <a:latin typeface="Century Gothic" panose="020B0502020202020204" pitchFamily="34" charset="0"/>
              </a:rPr>
              <a:t> Goals</a:t>
            </a:r>
            <a:endParaRPr lang="en-GB" sz="2000" b="1" i="1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85106" y="245422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</a:t>
            </a:r>
          </a:p>
        </p:txBody>
      </p:sp>
      <p:sp>
        <p:nvSpPr>
          <p:cNvPr id="21" name="Pentagon 20"/>
          <p:cNvSpPr/>
          <p:nvPr userDrawn="1"/>
        </p:nvSpPr>
        <p:spPr>
          <a:xfrm>
            <a:off x="5696858" y="3252866"/>
            <a:ext cx="2286000" cy="1565877"/>
          </a:xfrm>
          <a:prstGeom prst="homePlate">
            <a:avLst>
              <a:gd name="adj" fmla="val 29897"/>
            </a:avLst>
          </a:prstGeom>
          <a:solidFill>
            <a:srgbClr val="D60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88000" rtlCol="0" anchor="ctr"/>
          <a:lstStyle/>
          <a:p>
            <a:endParaRPr lang="en-GB" sz="2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G_Logo_stack_Red.png"/>
          <p:cNvPicPr>
            <a:picLocks noChangeAspect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404" y="3396343"/>
            <a:ext cx="1607282" cy="130081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995676" y="305157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2995676" y="3648915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0096" y="4239012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012159" y="4829109"/>
            <a:ext cx="2286000" cy="526551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011239" y="5419623"/>
            <a:ext cx="2286000" cy="637127"/>
          </a:xfrm>
          <a:prstGeom prst="rect">
            <a:avLst/>
          </a:prstGeom>
          <a:solidFill>
            <a:srgbClr val="A30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ctr"/>
          <a:lstStyle/>
          <a:p>
            <a:r>
              <a:rPr lang="en-GB" sz="1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Physical Health</a:t>
            </a: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300566" y="272215"/>
            <a:ext cx="10219267" cy="765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kern="1200" cap="small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  <a:latin typeface="Gadug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3000"/>
              <a:t>Integrated Health &amp; Social Care: Making it a Reality</a:t>
            </a:r>
            <a:endParaRPr lang="en-GB" sz="3000" spc="-80" baseline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34" y="2374769"/>
            <a:ext cx="1060904" cy="1324940"/>
          </a:xfrm>
          <a:prstGeom prst="rect">
            <a:avLst/>
          </a:prstGeom>
        </p:spPr>
      </p:pic>
      <p:sp>
        <p:nvSpPr>
          <p:cNvPr id="30" name="&quot;No&quot; Symbol 29"/>
          <p:cNvSpPr/>
          <p:nvPr userDrawn="1"/>
        </p:nvSpPr>
        <p:spPr>
          <a:xfrm>
            <a:off x="715178" y="2277076"/>
            <a:ext cx="1742616" cy="1548992"/>
          </a:xfrm>
          <a:prstGeom prst="noSmoking">
            <a:avLst>
              <a:gd name="adj" fmla="val 107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408610" y="2130840"/>
            <a:ext cx="3370102" cy="1265503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Financially sustainable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408610" y="3610074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to demographic change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408610" y="5109248"/>
            <a:ext cx="3370102" cy="1257876"/>
          </a:xfrm>
          <a:prstGeom prst="rect">
            <a:avLst/>
          </a:prstGeom>
          <a:solidFill>
            <a:srgbClr val="F6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and patient-centric</a:t>
            </a:r>
          </a:p>
        </p:txBody>
      </p:sp>
    </p:spTree>
    <p:extLst>
      <p:ext uri="{BB962C8B-B14F-4D97-AF65-F5344CB8AC3E}">
        <p14:creationId xmlns:p14="http://schemas.microsoft.com/office/powerpoint/2010/main" val="28768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Education to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143526"/>
            <a:ext cx="12346332" cy="824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87702"/>
            <a:ext cx="11201400" cy="5084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8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301625"/>
            <a:ext cx="8697912" cy="765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12DEA8AC-A779-4275-9EC7-D3FC4F47E967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C99808-198C-45B4-B39B-B8CE7A68D9B2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90"/>
            <a:ext cx="2844800" cy="365125"/>
          </a:xfrm>
        </p:spPr>
        <p:txBody>
          <a:bodyPr/>
          <a:lstStyle/>
          <a:p>
            <a:fld id="{079B3416-C910-7042-903E-EEE17F90BB7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379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3790"/>
            <a:ext cx="2844800" cy="365125"/>
          </a:xfrm>
        </p:spPr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0B6F4B86-C98F-4F2F-8FF7-F022BEB46E91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E7330F"/>
                  </a:solidFill>
                </a:uFill>
                <a:latin typeface="Gadugi" panose="020B0502040204020203" pitchFamily="34" charset="0"/>
                <a:ea typeface="+mn-ea"/>
                <a:cs typeface="+mn-cs"/>
              </a:rPr>
              <a:t>X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472EDBFF-3929-4890-944A-B5FAD0CCE51F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356F5A7-DD38-468E-A8C9-C3B8F14BB7BD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EE56DAC2-2BBD-4E65-9953-4915EC57801F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1E4F7DE-DB70-40EB-9C75-52B8B89E8A57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91EFAF3F-C1DF-44C3-95D8-4A0C1843B87C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D68F7440-BF6D-4B86-8A57-F26905E55056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678C8F8C-7202-4F2B-9ED9-4EA987534094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25727"/>
            <a:ext cx="2844800" cy="365125"/>
          </a:xfrm>
          <a:prstGeom prst="rect">
            <a:avLst/>
          </a:prstGeom>
        </p:spPr>
        <p:txBody>
          <a:bodyPr/>
          <a:lstStyle/>
          <a:p>
            <a:fld id="{079B3416-C910-7042-903E-EEE17F90BB7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98000" cy="947776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679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MES 2 no agend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4"/>
            <a:ext cx="11937999" cy="662395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8534" y="135466"/>
            <a:ext cx="11954933" cy="6722534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ng the future"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3416-C910-7042-903E-EEE17F90BB7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14F72A8-A6D2-4FD2-90D9-9A837558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1457"/>
            <a:ext cx="10972800" cy="476470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BB14D-3740-4605-B6D9-2A8A400C00C1}"/>
              </a:ext>
            </a:extLst>
          </p:cNvPr>
          <p:cNvSpPr/>
          <p:nvPr userDrawn="1"/>
        </p:nvSpPr>
        <p:spPr>
          <a:xfrm>
            <a:off x="257174" y="267148"/>
            <a:ext cx="4391025" cy="609152"/>
          </a:xfrm>
          <a:prstGeom prst="rect">
            <a:avLst/>
          </a:prstGeom>
          <a:solidFill>
            <a:srgbClr val="000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500" b="1" u="none" cap="small" baseline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Facing the Future Programme</a:t>
            </a:r>
          </a:p>
        </p:txBody>
      </p:sp>
    </p:spTree>
    <p:extLst>
      <p:ext uri="{BB962C8B-B14F-4D97-AF65-F5344CB8AC3E}">
        <p14:creationId xmlns:p14="http://schemas.microsoft.com/office/powerpoint/2010/main" val="30462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S backg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5"/>
            <a:ext cx="11937999" cy="64652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 userDrawn="1"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9986079" y="2974174"/>
            <a:ext cx="1947492" cy="2337413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r>
              <a:rPr lang="en-GB" sz="2000" b="1" kern="0" cap="sm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Place-based approach that delivers</a:t>
            </a:r>
            <a:endParaRPr lang="en-GB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5774014" y="1146739"/>
            <a:ext cx="1622983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5885410" y="2373069"/>
            <a:ext cx="1438131" cy="6011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Priorities 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5885410" y="3133192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Blueprint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5885410" y="3878408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Systems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5885410" y="4611043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Siloed</a:t>
            </a: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Budgets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5885410" y="5390661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&amp; Risk of Failure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490842" y="1769863"/>
            <a:ext cx="1720344" cy="63720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493696" y="2449845"/>
            <a:ext cx="1720344" cy="6366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CCGs, Trusts &amp; GPs</a:t>
            </a:r>
          </a:p>
        </p:txBody>
      </p:sp>
      <p:sp>
        <p:nvSpPr>
          <p:cNvPr id="69" name="Rectangle 68"/>
          <p:cNvSpPr/>
          <p:nvPr userDrawn="1"/>
        </p:nvSpPr>
        <p:spPr>
          <a:xfrm>
            <a:off x="490842" y="385960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&amp; Third Sector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490841" y="6005670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/ Private Sector Housing</a:t>
            </a:r>
          </a:p>
        </p:txBody>
      </p:sp>
      <p:sp>
        <p:nvSpPr>
          <p:cNvPr id="71" name="Rectangle 70"/>
          <p:cNvSpPr/>
          <p:nvPr userDrawn="1"/>
        </p:nvSpPr>
        <p:spPr>
          <a:xfrm>
            <a:off x="490842" y="3129272"/>
            <a:ext cx="1720344" cy="657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Associations</a:t>
            </a:r>
          </a:p>
        </p:txBody>
      </p:sp>
      <p:sp>
        <p:nvSpPr>
          <p:cNvPr id="72" name="Rectangle 71"/>
          <p:cNvSpPr/>
          <p:nvPr userDrawn="1"/>
        </p:nvSpPr>
        <p:spPr>
          <a:xfrm>
            <a:off x="490842" y="528701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3" name="Rectangle 72"/>
          <p:cNvSpPr/>
          <p:nvPr userDrawn="1"/>
        </p:nvSpPr>
        <p:spPr>
          <a:xfrm>
            <a:off x="490842" y="4584858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Providers</a:t>
            </a:r>
          </a:p>
        </p:txBody>
      </p:sp>
    </p:spTree>
    <p:extLst>
      <p:ext uri="{BB962C8B-B14F-4D97-AF65-F5344CB8AC3E}">
        <p14:creationId xmlns:p14="http://schemas.microsoft.com/office/powerpoint/2010/main" val="24585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S backg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5467" y="234045"/>
            <a:ext cx="11937999" cy="64652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67" y="297127"/>
            <a:ext cx="9385300" cy="765175"/>
          </a:xfrm>
          <a:gradFill>
            <a:gsLst>
              <a:gs pos="0">
                <a:schemeClr val="bg1">
                  <a:alpha val="0"/>
                </a:schemeClr>
              </a:gs>
              <a:gs pos="12000">
                <a:srgbClr val="D6043B"/>
              </a:gs>
              <a:gs pos="100000">
                <a:srgbClr val="D6043B"/>
              </a:gs>
            </a:gsLst>
            <a:lin ang="10800000" scaled="0"/>
          </a:gradFill>
        </p:spPr>
        <p:txBody>
          <a:bodyPr/>
          <a:lstStyle>
            <a:lvl1pPr>
              <a:defRPr b="1" u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35466"/>
            <a:ext cx="11938000" cy="6563785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52" b="66797"/>
          <a:stretch/>
        </p:blipFill>
        <p:spPr>
          <a:xfrm>
            <a:off x="-19051" y="4921337"/>
            <a:ext cx="2752311" cy="1936663"/>
          </a:xfrm>
          <a:prstGeom prst="rect">
            <a:avLst/>
          </a:prstGeom>
          <a:noFill/>
        </p:spPr>
      </p:pic>
      <p:sp>
        <p:nvSpPr>
          <p:cNvPr id="56" name="Rectangle 55"/>
          <p:cNvSpPr/>
          <p:nvPr userDrawn="1"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9986079" y="2974174"/>
            <a:ext cx="1947492" cy="2337413"/>
          </a:xfrm>
          <a:prstGeom prst="rect">
            <a:avLst/>
          </a:prstGeom>
          <a:solidFill>
            <a:srgbClr val="D6043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r>
              <a:rPr lang="en-GB" sz="2000" b="1" kern="0" cap="sm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Place-based approach that delivers</a:t>
            </a:r>
            <a:endParaRPr lang="en-GB" sz="2000" b="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5774014" y="1146739"/>
            <a:ext cx="1622983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5885410" y="2373069"/>
            <a:ext cx="1438131" cy="6011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Priorities 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5885410" y="3133192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Blueprint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5885410" y="3878408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Systems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5885410" y="4611043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Siloed</a:t>
            </a:r>
            <a:r>
              <a:rPr lang="en-GB" sz="17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Budgets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5885410" y="5390661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7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&amp; Risk of Failure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900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490842" y="1769863"/>
            <a:ext cx="1720344" cy="63720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</a:t>
            </a:r>
          </a:p>
        </p:txBody>
      </p:sp>
      <p:sp>
        <p:nvSpPr>
          <p:cNvPr id="68" name="Rectangle 67"/>
          <p:cNvSpPr/>
          <p:nvPr userDrawn="1"/>
        </p:nvSpPr>
        <p:spPr>
          <a:xfrm>
            <a:off x="493696" y="2449845"/>
            <a:ext cx="1720344" cy="6366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CCGs, Trusts &amp; GPs</a:t>
            </a:r>
          </a:p>
        </p:txBody>
      </p:sp>
      <p:sp>
        <p:nvSpPr>
          <p:cNvPr id="69" name="Rectangle 68"/>
          <p:cNvSpPr/>
          <p:nvPr userDrawn="1"/>
        </p:nvSpPr>
        <p:spPr>
          <a:xfrm>
            <a:off x="490842" y="385960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&amp; Third Sector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490841" y="6005670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/ Private Sector Housing</a:t>
            </a:r>
          </a:p>
        </p:txBody>
      </p:sp>
      <p:sp>
        <p:nvSpPr>
          <p:cNvPr id="71" name="Rectangle 70"/>
          <p:cNvSpPr/>
          <p:nvPr userDrawn="1"/>
        </p:nvSpPr>
        <p:spPr>
          <a:xfrm>
            <a:off x="490842" y="3129272"/>
            <a:ext cx="1720344" cy="657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Associations</a:t>
            </a:r>
          </a:p>
        </p:txBody>
      </p:sp>
      <p:sp>
        <p:nvSpPr>
          <p:cNvPr id="72" name="Rectangle 71"/>
          <p:cNvSpPr/>
          <p:nvPr userDrawn="1"/>
        </p:nvSpPr>
        <p:spPr>
          <a:xfrm>
            <a:off x="490842" y="528701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3" name="Rectangle 72"/>
          <p:cNvSpPr/>
          <p:nvPr userDrawn="1"/>
        </p:nvSpPr>
        <p:spPr>
          <a:xfrm>
            <a:off x="490842" y="4584858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1600" b="1" kern="0" cap="sm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Providers</a:t>
            </a:r>
          </a:p>
        </p:txBody>
      </p:sp>
    </p:spTree>
    <p:extLst>
      <p:ext uri="{BB962C8B-B14F-4D97-AF65-F5344CB8AC3E}">
        <p14:creationId xmlns:p14="http://schemas.microsoft.com/office/powerpoint/2010/main" val="6388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301625"/>
            <a:ext cx="8697912" cy="765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9364"/>
            <a:ext cx="2743200" cy="365125"/>
          </a:xfrm>
          <a:prstGeom prst="rect">
            <a:avLst/>
          </a:prstGeom>
        </p:spPr>
        <p:txBody>
          <a:bodyPr/>
          <a:lstStyle/>
          <a:p>
            <a:fld id="{12DEA8AC-A779-4275-9EC7-D3FC4F47E967}" type="datetime4">
              <a:rPr lang="en-GB" smtClean="0"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6043B">
                  <a:alpha val="84000"/>
                </a:srgbClr>
              </a:gs>
              <a:gs pos="100000">
                <a:srgbClr val="D6043B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4746823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BI title s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6043B">
                  <a:alpha val="84000"/>
                </a:srgbClr>
              </a:gs>
              <a:gs pos="100000">
                <a:srgbClr val="D6043B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808133" cy="2387600"/>
          </a:xfrm>
        </p:spPr>
        <p:txBody>
          <a:bodyPr anchor="ctr"/>
          <a:lstStyle>
            <a:lvl1pPr algn="l">
              <a:defRPr sz="60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3999" y="3806297"/>
            <a:ext cx="5808133" cy="765703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bg1"/>
                </a:solidFill>
                <a:latin typeface="Gadugi" panose="020B0502040204020203" pitchFamily="34" charset="0"/>
              </a:defRPr>
            </a:lvl1pPr>
          </a:lstStyle>
          <a:p>
            <a:fld id="{24FEF7B2-C60D-442E-A0FF-F3EF87507B56}" type="datetime4">
              <a:rPr lang="en-GB" smtClean="0"/>
              <a:pPr/>
              <a:t>03 December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567" y="297127"/>
            <a:ext cx="9385300" cy="765175"/>
          </a:xfrm>
          <a:noFill/>
        </p:spPr>
        <p:txBody>
          <a:bodyPr/>
          <a:lstStyle>
            <a:lvl1pPr>
              <a:defRPr b="1" u="none" baseline="0">
                <a:solidFill>
                  <a:srgbClr val="D6043B"/>
                </a:solidFill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pic>
        <p:nvPicPr>
          <p:cNvPr id="12" name="Picture 11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53" y="297127"/>
            <a:ext cx="945447" cy="765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89586" y="1739358"/>
            <a:ext cx="49427" cy="3965504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12239" y="1615822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2239" y="3893845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15620" y="4667953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15619" y="5419911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1775251" y="3795944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Progress</a:t>
            </a:r>
            <a:r>
              <a:rPr lang="en-GB" sz="2600" b="1" baseline="0"/>
              <a:t> to date</a:t>
            </a:r>
            <a:endParaRPr lang="en-GB" sz="2600" b="1"/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1775251" y="4546563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Future programmes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1775251" y="532201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Any</a:t>
            </a:r>
            <a:r>
              <a:rPr lang="en-GB" sz="2600" b="1" baseline="0"/>
              <a:t> other business</a:t>
            </a:r>
            <a:endParaRPr lang="en-GB" sz="2600" b="1"/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1775251" y="1511631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Welcome</a:t>
            </a:r>
          </a:p>
        </p:txBody>
      </p:sp>
      <p:pic>
        <p:nvPicPr>
          <p:cNvPr id="25" name="Picture 24" descr="DG_Logo_stack_R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101" y="263440"/>
            <a:ext cx="982133" cy="794866"/>
          </a:xfrm>
          <a:prstGeom prst="rect">
            <a:avLst/>
          </a:prstGeom>
        </p:spPr>
      </p:pic>
      <p:sp>
        <p:nvSpPr>
          <p:cNvPr id="20" name="Oval 19"/>
          <p:cNvSpPr/>
          <p:nvPr userDrawn="1"/>
        </p:nvSpPr>
        <p:spPr>
          <a:xfrm>
            <a:off x="1015619" y="2367780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ate Placeholder 3"/>
          <p:cNvSpPr txBox="1">
            <a:spLocks/>
          </p:cNvSpPr>
          <p:nvPr userDrawn="1"/>
        </p:nvSpPr>
        <p:spPr>
          <a:xfrm>
            <a:off x="1775251" y="3056949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Past programmes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12238" y="3168498"/>
            <a:ext cx="604119" cy="569902"/>
          </a:xfrm>
          <a:prstGeom prst="ellipse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1775250" y="2254960"/>
            <a:ext cx="5808133" cy="76570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3500" kern="1200">
                <a:solidFill>
                  <a:schemeClr val="tx1">
                    <a:lumMod val="50000"/>
                    <a:lumOff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/>
              <a:t>Critical</a:t>
            </a:r>
            <a:r>
              <a:rPr lang="en-GB" sz="2600" b="1" baseline="0"/>
              <a:t> issues</a:t>
            </a:r>
            <a:endParaRPr lang="en-GB" sz="2600" b="1"/>
          </a:p>
        </p:txBody>
      </p:sp>
    </p:spTree>
    <p:extLst>
      <p:ext uri="{BB962C8B-B14F-4D97-AF65-F5344CB8AC3E}">
        <p14:creationId xmlns:p14="http://schemas.microsoft.com/office/powerpoint/2010/main" val="685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I title s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808133" cy="2387600"/>
          </a:xfrm>
        </p:spPr>
        <p:txBody>
          <a:bodyPr anchor="ctr">
            <a:normAutofit/>
          </a:bodyPr>
          <a:lstStyle>
            <a:lvl1pPr algn="l">
              <a:defRPr sz="4500" b="1" u="none">
                <a:solidFill>
                  <a:schemeClr val="bg1"/>
                </a:solidFill>
              </a:defRPr>
            </a:lvl1pPr>
          </a:lstStyle>
          <a:p>
            <a:r>
              <a:rPr lang="en-US"/>
              <a:t>Name of </a:t>
            </a:r>
            <a:r>
              <a:rPr lang="en-US" err="1"/>
              <a:t>Programme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DG_Logo_stack_Red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93" y="1122363"/>
            <a:ext cx="2950107" cy="2387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3999" y="3509963"/>
            <a:ext cx="558800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537648" y="4190503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Programme</a:t>
            </a:r>
            <a:r>
              <a:rPr lang="en-US"/>
              <a:t> Manager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537648" y="4754208"/>
            <a:ext cx="5808663" cy="49067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523470" y="3639012"/>
            <a:ext cx="5808663" cy="490679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Programme</a:t>
            </a:r>
            <a:r>
              <a:rPr lang="en-US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42629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40677" y="126610"/>
            <a:ext cx="11929403" cy="6606790"/>
          </a:xfrm>
          <a:prstGeom prst="rect">
            <a:avLst/>
          </a:prstGeom>
          <a:solidFill>
            <a:schemeClr val="bg1"/>
          </a:solidFill>
          <a:ln w="19050" cap="rnd">
            <a:solidFill>
              <a:srgbClr val="584F45">
                <a:alpha val="70000"/>
              </a:srgbClr>
            </a:solidFill>
            <a:prstDash val="solid"/>
          </a:ln>
          <a:effectLst>
            <a:outerShdw blurRad="889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457"/>
            <a:ext cx="10972800" cy="47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257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3416-C910-7042-903E-EEE17F90BB7A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257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257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2DFF-FF34-B049-81F0-69EFF896B7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7576" y="248583"/>
            <a:ext cx="763666" cy="5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75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 panose="020B0602020104020603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301625"/>
            <a:ext cx="93853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092200"/>
            <a:ext cx="112014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7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34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13E3-32B3-48AE-BAD5-9FD98CF01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heavy" kern="1200" cap="small" baseline="0">
          <a:solidFill>
            <a:schemeClr val="tx1"/>
          </a:solidFill>
          <a:uFill>
            <a:solidFill>
              <a:schemeClr val="accent2"/>
            </a:solidFill>
          </a:uFill>
          <a:latin typeface="Gadug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microsoft.com/office/2007/relationships/hdphoto" Target="../media/hdphoto5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ky.com/story/ministers-set-up-carillion-collapse-task-force-11212567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hyperlink" Target="http://www.publicdomainpictures.net/view-image.php?image=180562&amp;picture=brexit-referendum-uk" TargetMode="Externa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11" Type="http://schemas.openxmlformats.org/officeDocument/2006/relationships/image" Target="../media/image59.jpeg"/><Relationship Id="rId5" Type="http://schemas.openxmlformats.org/officeDocument/2006/relationships/image" Target="../media/image54.jpeg"/><Relationship Id="rId10" Type="http://schemas.microsoft.com/office/2007/relationships/hdphoto" Target="../media/hdphoto4.wdp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1B0CEFC8-EEB4-40BF-AC3A-43572E5C61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976" y="-419100"/>
            <a:ext cx="12506325" cy="8337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2EB19F-025B-42FD-85BD-797EB3CE1779}"/>
              </a:ext>
            </a:extLst>
          </p:cNvPr>
          <p:cNvSpPr/>
          <p:nvPr/>
        </p:nvSpPr>
        <p:spPr>
          <a:xfrm>
            <a:off x="323850" y="361949"/>
            <a:ext cx="5038725" cy="714375"/>
          </a:xfrm>
          <a:prstGeom prst="rect">
            <a:avLst/>
          </a:prstGeom>
          <a:solidFill>
            <a:srgbClr val="0001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4500" b="1" cap="small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Facing the Future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A44C65-481F-4066-9499-04686F95CFB6}"/>
              </a:ext>
            </a:extLst>
          </p:cNvPr>
          <p:cNvSpPr/>
          <p:nvPr/>
        </p:nvSpPr>
        <p:spPr>
          <a:xfrm>
            <a:off x="323851" y="1371600"/>
            <a:ext cx="5676900" cy="485775"/>
          </a:xfrm>
          <a:prstGeom prst="rect">
            <a:avLst/>
          </a:prstGeom>
          <a:solidFill>
            <a:srgbClr val="000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500" b="1">
                <a:solidFill>
                  <a:schemeClr val="bg1"/>
                </a:solidFill>
                <a:latin typeface="Tw Cen MT" panose="020B0602020104020603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Leveraging Challenges for Local Growth</a:t>
            </a:r>
          </a:p>
        </p:txBody>
      </p:sp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E813ED-0E9F-426D-A81E-B97F57022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424" y="5528937"/>
            <a:ext cx="1444349" cy="986206"/>
          </a:xfrm>
          <a:prstGeom prst="rect">
            <a:avLst/>
          </a:prstGeom>
        </p:spPr>
      </p:pic>
      <p:pic>
        <p:nvPicPr>
          <p:cNvPr id="18" name="Picture 2" descr="Abstract polygonal space low poly dark background with connecting dots and lines. Connection structure. 3d rendering">
            <a:extLst>
              <a:ext uri="{FF2B5EF4-FFF2-40B4-BE49-F238E27FC236}">
                <a16:creationId xmlns:a16="http://schemas.microsoft.com/office/drawing/2014/main" id="{B2CF4FC1-BD5F-45D8-848C-6AE4D133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8342"/>
            <a:ext cx="12522169" cy="8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30CC26-8BC0-4D9C-BA61-44D1CFD48D1D}"/>
              </a:ext>
            </a:extLst>
          </p:cNvPr>
          <p:cNvSpPr/>
          <p:nvPr/>
        </p:nvSpPr>
        <p:spPr>
          <a:xfrm>
            <a:off x="4781550" y="4191000"/>
            <a:ext cx="7410450" cy="3114675"/>
          </a:xfrm>
          <a:custGeom>
            <a:avLst/>
            <a:gdLst>
              <a:gd name="connsiteX0" fmla="*/ 6791325 w 7410450"/>
              <a:gd name="connsiteY0" fmla="*/ 0 h 3114675"/>
              <a:gd name="connsiteX1" fmla="*/ 1733550 w 7410450"/>
              <a:gd name="connsiteY1" fmla="*/ 790575 h 3114675"/>
              <a:gd name="connsiteX2" fmla="*/ 0 w 7410450"/>
              <a:gd name="connsiteY2" fmla="*/ 2457450 h 3114675"/>
              <a:gd name="connsiteX3" fmla="*/ 1171575 w 7410450"/>
              <a:gd name="connsiteY3" fmla="*/ 3114675 h 3114675"/>
              <a:gd name="connsiteX4" fmla="*/ 7077075 w 7410450"/>
              <a:gd name="connsiteY4" fmla="*/ 2628900 h 3114675"/>
              <a:gd name="connsiteX5" fmla="*/ 7410450 w 7410450"/>
              <a:gd name="connsiteY5" fmla="*/ 1666875 h 3114675"/>
              <a:gd name="connsiteX6" fmla="*/ 6791325 w 7410450"/>
              <a:gd name="connsiteY6" fmla="*/ 0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0450" h="3114675">
                <a:moveTo>
                  <a:pt x="6791325" y="0"/>
                </a:moveTo>
                <a:lnTo>
                  <a:pt x="1733550" y="790575"/>
                </a:lnTo>
                <a:lnTo>
                  <a:pt x="0" y="2457450"/>
                </a:lnTo>
                <a:lnTo>
                  <a:pt x="1171575" y="3114675"/>
                </a:lnTo>
                <a:lnTo>
                  <a:pt x="7077075" y="2628900"/>
                </a:lnTo>
                <a:lnTo>
                  <a:pt x="7410450" y="1666875"/>
                </a:lnTo>
                <a:lnTo>
                  <a:pt x="6791325" y="0"/>
                </a:lnTo>
                <a:close/>
              </a:path>
            </a:pathLst>
          </a:custGeom>
          <a:solidFill>
            <a:srgbClr val="D2B5A3">
              <a:alpha val="20000"/>
            </a:srgbClr>
          </a:solidFill>
          <a:ln w="19050">
            <a:solidFill>
              <a:srgbClr val="D2B5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`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92B02A-898D-4522-B520-4FABA0796A18}"/>
              </a:ext>
            </a:extLst>
          </p:cNvPr>
          <p:cNvSpPr txBox="1"/>
          <p:nvPr/>
        </p:nvSpPr>
        <p:spPr>
          <a:xfrm>
            <a:off x="5521049" y="5200650"/>
            <a:ext cx="61817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500" b="1">
                <a:solidFill>
                  <a:srgbClr val="FFFFFF"/>
                </a:solidFill>
                <a:latin typeface="Agency FB" panose="020B0503020202020204" pitchFamily="34" charset="0"/>
              </a:rPr>
              <a:t>Facing the Future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A0049E-F0CE-4A3C-A332-505DD2C02A2F}"/>
              </a:ext>
            </a:extLst>
          </p:cNvPr>
          <p:cNvSpPr/>
          <p:nvPr/>
        </p:nvSpPr>
        <p:spPr>
          <a:xfrm>
            <a:off x="4286249" y="4829175"/>
            <a:ext cx="2466975" cy="2571749"/>
          </a:xfrm>
          <a:custGeom>
            <a:avLst/>
            <a:gdLst>
              <a:gd name="connsiteX0" fmla="*/ 2266950 w 2457450"/>
              <a:gd name="connsiteY0" fmla="*/ 0 h 2352675"/>
              <a:gd name="connsiteX1" fmla="*/ 2457450 w 2457450"/>
              <a:gd name="connsiteY1" fmla="*/ 2276475 h 2352675"/>
              <a:gd name="connsiteX2" fmla="*/ 0 w 2457450"/>
              <a:gd name="connsiteY2" fmla="*/ 2352675 h 2352675"/>
              <a:gd name="connsiteX3" fmla="*/ 466725 w 2457450"/>
              <a:gd name="connsiteY3" fmla="*/ 1714500 h 2352675"/>
              <a:gd name="connsiteX4" fmla="*/ 2305050 w 2457450"/>
              <a:gd name="connsiteY4" fmla="*/ 66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2352675">
                <a:moveTo>
                  <a:pt x="2266950" y="0"/>
                </a:moveTo>
                <a:lnTo>
                  <a:pt x="2457450" y="2276475"/>
                </a:lnTo>
                <a:lnTo>
                  <a:pt x="0" y="2352675"/>
                </a:lnTo>
                <a:lnTo>
                  <a:pt x="466725" y="1714500"/>
                </a:lnTo>
                <a:lnTo>
                  <a:pt x="2305050" y="66675"/>
                </a:lnTo>
              </a:path>
            </a:pathLst>
          </a:custGeom>
          <a:solidFill>
            <a:srgbClr val="D2B5A3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6C449-45FE-43FC-ACC8-98AF49A9C665}"/>
              </a:ext>
            </a:extLst>
          </p:cNvPr>
          <p:cNvSpPr txBox="1"/>
          <p:nvPr/>
        </p:nvSpPr>
        <p:spPr>
          <a:xfrm>
            <a:off x="5076825" y="6011785"/>
            <a:ext cx="66259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  <a:latin typeface="Agency FB" panose="020B0503020202020204" pitchFamily="34" charset="0"/>
              </a:rPr>
              <a:t>Leveraging Challenges for Local Growth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E5E7D1-39F8-432D-888A-99E7016C9325}"/>
              </a:ext>
            </a:extLst>
          </p:cNvPr>
          <p:cNvSpPr/>
          <p:nvPr/>
        </p:nvSpPr>
        <p:spPr>
          <a:xfrm>
            <a:off x="11537152" y="4160069"/>
            <a:ext cx="60618" cy="59140"/>
          </a:xfrm>
          <a:prstGeom prst="ellipse">
            <a:avLst/>
          </a:prstGeom>
          <a:solidFill>
            <a:srgbClr val="D2B5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E2A7A4-11A5-46FC-B2E8-38C1B3E8DC2D}"/>
              </a:ext>
            </a:extLst>
          </p:cNvPr>
          <p:cNvSpPr/>
          <p:nvPr/>
        </p:nvSpPr>
        <p:spPr>
          <a:xfrm>
            <a:off x="12161691" y="5823769"/>
            <a:ext cx="60618" cy="59140"/>
          </a:xfrm>
          <a:prstGeom prst="ellipse">
            <a:avLst/>
          </a:prstGeom>
          <a:solidFill>
            <a:srgbClr val="D2B5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B4C58E-AC1B-4473-A6B0-AA5D25468789}"/>
              </a:ext>
            </a:extLst>
          </p:cNvPr>
          <p:cNvSpPr/>
          <p:nvPr/>
        </p:nvSpPr>
        <p:spPr>
          <a:xfrm>
            <a:off x="6513366" y="4955773"/>
            <a:ext cx="60618" cy="59140"/>
          </a:xfrm>
          <a:prstGeom prst="ellipse">
            <a:avLst/>
          </a:prstGeom>
          <a:solidFill>
            <a:srgbClr val="D2B5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C3C5B-DC6C-427A-9484-550139F7E0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734" y="-419098"/>
            <a:ext cx="12918903" cy="8337548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AEC5B45-4373-43F1-B09C-CEA1E8117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980" y="330626"/>
            <a:ext cx="1444349" cy="986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56E3AA-F8E0-403C-A125-FE6395916372}"/>
              </a:ext>
            </a:extLst>
          </p:cNvPr>
          <p:cNvSpPr txBox="1"/>
          <p:nvPr/>
        </p:nvSpPr>
        <p:spPr>
          <a:xfrm>
            <a:off x="3687754" y="2493707"/>
            <a:ext cx="49856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Facing the Future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508FB-115C-45C8-BDB0-7068E793F721}"/>
              </a:ext>
            </a:extLst>
          </p:cNvPr>
          <p:cNvSpPr txBox="1"/>
          <p:nvPr/>
        </p:nvSpPr>
        <p:spPr>
          <a:xfrm>
            <a:off x="3934621" y="3171378"/>
            <a:ext cx="4491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>
                <a:latin typeface="Century Gothic" panose="020B0502020202020204" pitchFamily="34" charset="0"/>
              </a:rPr>
              <a:t>Leveraging Challenges</a:t>
            </a:r>
          </a:p>
          <a:p>
            <a:pPr algn="ctr"/>
            <a:r>
              <a:rPr lang="en-GB" sz="3000">
                <a:latin typeface="Century Gothic" panose="020B0502020202020204" pitchFamily="34" charset="0"/>
              </a:rPr>
              <a:t>For Local Growth</a:t>
            </a:r>
          </a:p>
        </p:txBody>
      </p:sp>
    </p:spTree>
    <p:extLst>
      <p:ext uri="{BB962C8B-B14F-4D97-AF65-F5344CB8AC3E}">
        <p14:creationId xmlns:p14="http://schemas.microsoft.com/office/powerpoint/2010/main" val="36547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!!PBA"/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8EF2E2-32C7-4D8D-B8A0-338842B2D56A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6C0258-E5F3-40C2-9566-07455AD719C3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595AA0-9254-41CC-8D87-0BAAEAC23E99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6601D2-B5A2-453F-A05F-9A778C04C4F5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C1D58C-F3BA-47AC-9913-DD7AD04838DE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0A0A62-73D8-4A85-9C28-919B3005BD95}"/>
              </a:ext>
            </a:extLst>
          </p:cNvPr>
          <p:cNvGrpSpPr/>
          <p:nvPr/>
        </p:nvGrpSpPr>
        <p:grpSpPr>
          <a:xfrm>
            <a:off x="445773" y="1692740"/>
            <a:ext cx="1651397" cy="4838690"/>
            <a:chOff x="445774" y="1692739"/>
            <a:chExt cx="1627750" cy="52824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DF7CF4-1186-4D59-9213-03A4A5996CC6}"/>
                </a:ext>
              </a:extLst>
            </p:cNvPr>
            <p:cNvSpPr/>
            <p:nvPr/>
          </p:nvSpPr>
          <p:spPr>
            <a:xfrm>
              <a:off x="445776" y="1692739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latin typeface="Tw Cen MT" panose="020B0602020104020603" pitchFamily="34" charset="0"/>
                  <a:cs typeface="Arial" panose="020B0604020202020204" pitchFamily="34" charset="0"/>
                </a:rPr>
                <a:t>NHS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84DEFE-C4FF-446C-B9D5-420C4A4017FA}"/>
                </a:ext>
              </a:extLst>
            </p:cNvPr>
            <p:cNvSpPr/>
            <p:nvPr/>
          </p:nvSpPr>
          <p:spPr>
            <a:xfrm>
              <a:off x="445775" y="2467030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latin typeface="Tw Cen MT" panose="020B0602020104020603" pitchFamily="34" charset="0"/>
                  <a:cs typeface="Arial" panose="020B0604020202020204" pitchFamily="34" charset="0"/>
                </a:rPr>
                <a:t>Local Authority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1F43BF-7854-4A8D-893C-100CB9597629}"/>
                </a:ext>
              </a:extLst>
            </p:cNvPr>
            <p:cNvSpPr/>
            <p:nvPr/>
          </p:nvSpPr>
          <p:spPr>
            <a:xfrm>
              <a:off x="445775" y="3239203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latin typeface="Tw Cen MT" panose="020B0602020104020603" pitchFamily="34" charset="0"/>
                  <a:cs typeface="Arial" panose="020B0604020202020204" pitchFamily="34" charset="0"/>
                </a:rPr>
                <a:t>Central Government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981ED5-C649-4281-961E-DF17C7BBE788}"/>
                </a:ext>
              </a:extLst>
            </p:cNvPr>
            <p:cNvSpPr/>
            <p:nvPr/>
          </p:nvSpPr>
          <p:spPr>
            <a:xfrm>
              <a:off x="445775" y="4011376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latin typeface="Tw Cen MT" panose="020B0602020104020603" pitchFamily="34" charset="0"/>
                  <a:cs typeface="Arial" panose="020B0604020202020204" pitchFamily="34" charset="0"/>
                </a:rPr>
                <a:t>Education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335537-F7EA-4DEE-8790-FE7BF9025E4C}"/>
                </a:ext>
              </a:extLst>
            </p:cNvPr>
            <p:cNvSpPr/>
            <p:nvPr/>
          </p:nvSpPr>
          <p:spPr>
            <a:xfrm>
              <a:off x="445774" y="4786865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>
                  <a:latin typeface="Tw Cen MT" panose="020B0602020104020603" pitchFamily="34" charset="0"/>
                  <a:cs typeface="Arial" panose="020B0604020202020204" pitchFamily="34" charset="0"/>
                </a:rPr>
                <a:t>Blue Light Services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F8092E-5784-4880-B25E-A4AEB12967FE}"/>
                </a:ext>
              </a:extLst>
            </p:cNvPr>
            <p:cNvSpPr/>
            <p:nvPr/>
          </p:nvSpPr>
          <p:spPr>
            <a:xfrm>
              <a:off x="445774" y="5556781"/>
              <a:ext cx="1627748" cy="643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>
                  <a:latin typeface="Tw Cen MT" panose="020B0602020104020603" pitchFamily="34" charset="0"/>
                  <a:cs typeface="Arial" panose="020B0604020202020204" pitchFamily="34" charset="0"/>
                </a:rPr>
                <a:t>Industry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017ED2-5E02-41E5-BE4C-5B2C2637D3CB}"/>
                </a:ext>
              </a:extLst>
            </p:cNvPr>
            <p:cNvSpPr/>
            <p:nvPr/>
          </p:nvSpPr>
          <p:spPr>
            <a:xfrm>
              <a:off x="445774" y="6333329"/>
              <a:ext cx="1627748" cy="6419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00" b="1">
                  <a:latin typeface="Tw Cen MT" panose="020B0602020104020603" pitchFamily="34" charset="0"/>
                  <a:cs typeface="Arial" panose="020B0604020202020204" pitchFamily="34" charset="0"/>
                </a:rPr>
                <a:t>CVS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90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5" grpId="0"/>
      <p:bldP spid="36" grpId="0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11" name="!!NHS">
            <a:extLst>
              <a:ext uri="{FF2B5EF4-FFF2-40B4-BE49-F238E27FC236}">
                <a16:creationId xmlns:a16="http://schemas.microsoft.com/office/drawing/2014/main" id="{B33D0FFC-22A7-4890-9B6E-284D8139A034}"/>
              </a:ext>
            </a:extLst>
          </p:cNvPr>
          <p:cNvSpPr/>
          <p:nvPr/>
        </p:nvSpPr>
        <p:spPr>
          <a:xfrm>
            <a:off x="445775" y="1692740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12" name="!!LA">
            <a:extLst>
              <a:ext uri="{FF2B5EF4-FFF2-40B4-BE49-F238E27FC236}">
                <a16:creationId xmlns:a16="http://schemas.microsoft.com/office/drawing/2014/main" id="{CD86C039-3BF6-4BA1-9173-4D191A2911A2}"/>
              </a:ext>
            </a:extLst>
          </p:cNvPr>
          <p:cNvSpPr/>
          <p:nvPr/>
        </p:nvSpPr>
        <p:spPr>
          <a:xfrm>
            <a:off x="445774" y="2401979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13" name="!!CG">
            <a:extLst>
              <a:ext uri="{FF2B5EF4-FFF2-40B4-BE49-F238E27FC236}">
                <a16:creationId xmlns:a16="http://schemas.microsoft.com/office/drawing/2014/main" id="{6B86CE91-FF0B-444D-9A4C-0A2523808E6B}"/>
              </a:ext>
            </a:extLst>
          </p:cNvPr>
          <p:cNvSpPr/>
          <p:nvPr/>
        </p:nvSpPr>
        <p:spPr>
          <a:xfrm>
            <a:off x="445774" y="3109278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14" name="!!ED">
            <a:extLst>
              <a:ext uri="{FF2B5EF4-FFF2-40B4-BE49-F238E27FC236}">
                <a16:creationId xmlns:a16="http://schemas.microsoft.com/office/drawing/2014/main" id="{F73346A1-B53A-4267-9D0B-632AC5199609}"/>
              </a:ext>
            </a:extLst>
          </p:cNvPr>
          <p:cNvSpPr/>
          <p:nvPr/>
        </p:nvSpPr>
        <p:spPr>
          <a:xfrm>
            <a:off x="445774" y="3816578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5" name="!!BLS">
            <a:extLst>
              <a:ext uri="{FF2B5EF4-FFF2-40B4-BE49-F238E27FC236}">
                <a16:creationId xmlns:a16="http://schemas.microsoft.com/office/drawing/2014/main" id="{85BE5142-C80B-49C6-B5A6-D7A672B72D48}"/>
              </a:ext>
            </a:extLst>
          </p:cNvPr>
          <p:cNvSpPr/>
          <p:nvPr/>
        </p:nvSpPr>
        <p:spPr>
          <a:xfrm>
            <a:off x="445773" y="4526914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16" name="!!IND">
            <a:extLst>
              <a:ext uri="{FF2B5EF4-FFF2-40B4-BE49-F238E27FC236}">
                <a16:creationId xmlns:a16="http://schemas.microsoft.com/office/drawing/2014/main" id="{8A2C7C88-AFBA-4D64-9B33-5BAC431C358B}"/>
              </a:ext>
            </a:extLst>
          </p:cNvPr>
          <p:cNvSpPr/>
          <p:nvPr/>
        </p:nvSpPr>
        <p:spPr>
          <a:xfrm>
            <a:off x="445773" y="5232146"/>
            <a:ext cx="1651395" cy="5890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7" name="!!CVSa">
            <a:extLst>
              <a:ext uri="{FF2B5EF4-FFF2-40B4-BE49-F238E27FC236}">
                <a16:creationId xmlns:a16="http://schemas.microsoft.com/office/drawing/2014/main" id="{3FAC214E-B176-4C4F-8BD3-5CD5FBC42356}"/>
              </a:ext>
            </a:extLst>
          </p:cNvPr>
          <p:cNvSpPr/>
          <p:nvPr/>
        </p:nvSpPr>
        <p:spPr>
          <a:xfrm>
            <a:off x="445773" y="5943453"/>
            <a:ext cx="1651395" cy="58797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32" name="!!PL">
            <a:extLst>
              <a:ext uri="{FF2B5EF4-FFF2-40B4-BE49-F238E27FC236}">
                <a16:creationId xmlns:a16="http://schemas.microsoft.com/office/drawing/2014/main" id="{766A0AC5-5EBA-413B-8995-140892D19FAD}"/>
              </a:ext>
            </a:extLst>
          </p:cNvPr>
          <p:cNvSpPr/>
          <p:nvPr/>
        </p:nvSpPr>
        <p:spPr>
          <a:xfrm>
            <a:off x="359001" y="1608892"/>
            <a:ext cx="1824942" cy="503865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1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NHS">
            <a:extLst>
              <a:ext uri="{FF2B5EF4-FFF2-40B4-BE49-F238E27FC236}">
                <a16:creationId xmlns:a16="http://schemas.microsoft.com/office/drawing/2014/main" id="{886FDB5C-4453-4056-8FFC-0079DA18817D}"/>
              </a:ext>
            </a:extLst>
          </p:cNvPr>
          <p:cNvSpPr/>
          <p:nvPr/>
        </p:nvSpPr>
        <p:spPr>
          <a:xfrm>
            <a:off x="609602" y="1508722"/>
            <a:ext cx="6178060" cy="1966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  <a:br>
              <a:rPr lang="en-GB" sz="23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(Trusts, Foundation Trusts, CCGs,</a:t>
            </a:r>
            <a:br>
              <a:rPr lang="en-GB" sz="1900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Integrated Care Systems)</a:t>
            </a:r>
          </a:p>
        </p:txBody>
      </p:sp>
      <p:sp>
        <p:nvSpPr>
          <p:cNvPr id="11" name="!!LA">
            <a:extLst>
              <a:ext uri="{FF2B5EF4-FFF2-40B4-BE49-F238E27FC236}">
                <a16:creationId xmlns:a16="http://schemas.microsoft.com/office/drawing/2014/main" id="{93DC3B3F-ECDD-4FA4-8994-8493968BB823}"/>
              </a:ext>
            </a:extLst>
          </p:cNvPr>
          <p:cNvSpPr/>
          <p:nvPr/>
        </p:nvSpPr>
        <p:spPr>
          <a:xfrm>
            <a:off x="4351607" y="3600990"/>
            <a:ext cx="6642294" cy="8584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12" name="!!CG">
            <a:extLst>
              <a:ext uri="{FF2B5EF4-FFF2-40B4-BE49-F238E27FC236}">
                <a16:creationId xmlns:a16="http://schemas.microsoft.com/office/drawing/2014/main" id="{A0963045-CCC8-46FD-8303-F5A59FE1D3D0}"/>
              </a:ext>
            </a:extLst>
          </p:cNvPr>
          <p:cNvSpPr/>
          <p:nvPr/>
        </p:nvSpPr>
        <p:spPr>
          <a:xfrm>
            <a:off x="6911926" y="1508722"/>
            <a:ext cx="4081975" cy="19708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  <a:b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(departments, NDPBs, executive agencies)</a:t>
            </a:r>
          </a:p>
        </p:txBody>
      </p:sp>
      <p:sp>
        <p:nvSpPr>
          <p:cNvPr id="13" name="!!ED">
            <a:extLst>
              <a:ext uri="{FF2B5EF4-FFF2-40B4-BE49-F238E27FC236}">
                <a16:creationId xmlns:a16="http://schemas.microsoft.com/office/drawing/2014/main" id="{4D76FC3A-3DAC-4517-B1F0-D9A2D64E68A3}"/>
              </a:ext>
            </a:extLst>
          </p:cNvPr>
          <p:cNvSpPr/>
          <p:nvPr/>
        </p:nvSpPr>
        <p:spPr>
          <a:xfrm>
            <a:off x="609600" y="3600990"/>
            <a:ext cx="3636498" cy="8584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  <a:br>
              <a:rPr lang="en-GB" sz="2300" b="1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(schools, universities, FE)</a:t>
            </a:r>
          </a:p>
        </p:txBody>
      </p:sp>
      <p:sp>
        <p:nvSpPr>
          <p:cNvPr id="14" name="!!BLS">
            <a:extLst>
              <a:ext uri="{FF2B5EF4-FFF2-40B4-BE49-F238E27FC236}">
                <a16:creationId xmlns:a16="http://schemas.microsoft.com/office/drawing/2014/main" id="{A9A89165-89C0-494D-BACA-C3EC29896FB5}"/>
              </a:ext>
            </a:extLst>
          </p:cNvPr>
          <p:cNvSpPr/>
          <p:nvPr/>
        </p:nvSpPr>
        <p:spPr>
          <a:xfrm>
            <a:off x="9141655" y="4580837"/>
            <a:ext cx="1852246" cy="11236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15" name="!!IND">
            <a:extLst>
              <a:ext uri="{FF2B5EF4-FFF2-40B4-BE49-F238E27FC236}">
                <a16:creationId xmlns:a16="http://schemas.microsoft.com/office/drawing/2014/main" id="{574CF026-9903-48CB-91B6-FED39AF41B7F}"/>
              </a:ext>
            </a:extLst>
          </p:cNvPr>
          <p:cNvSpPr/>
          <p:nvPr/>
        </p:nvSpPr>
        <p:spPr>
          <a:xfrm>
            <a:off x="609601" y="4585211"/>
            <a:ext cx="6178060" cy="1119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  <a:b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(SMEs, innovators, market leaders)</a:t>
            </a:r>
          </a:p>
        </p:txBody>
      </p:sp>
      <p:sp>
        <p:nvSpPr>
          <p:cNvPr id="8" name="!!CVSa">
            <a:extLst>
              <a:ext uri="{FF2B5EF4-FFF2-40B4-BE49-F238E27FC236}">
                <a16:creationId xmlns:a16="http://schemas.microsoft.com/office/drawing/2014/main" id="{61315935-422C-4B6A-B80D-DCB1FE66BBDE}"/>
              </a:ext>
            </a:extLst>
          </p:cNvPr>
          <p:cNvSpPr/>
          <p:nvPr/>
        </p:nvSpPr>
        <p:spPr>
          <a:xfrm>
            <a:off x="6911926" y="4580837"/>
            <a:ext cx="2101445" cy="11236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  <a:b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GB" dirty="0">
                <a:latin typeface="Tw Cen MT" panose="020B0602020104020603" pitchFamily="34" charset="0"/>
                <a:cs typeface="Arial" panose="020B0604020202020204" pitchFamily="34" charset="0"/>
              </a:rPr>
              <a:t>(Housing, care)</a:t>
            </a:r>
          </a:p>
        </p:txBody>
      </p:sp>
    </p:spTree>
    <p:extLst>
      <p:ext uri="{BB962C8B-B14F-4D97-AF65-F5344CB8AC3E}">
        <p14:creationId xmlns:p14="http://schemas.microsoft.com/office/powerpoint/2010/main" val="169839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>
            <a:extLst>
              <a:ext uri="{FF2B5EF4-FFF2-40B4-BE49-F238E27FC236}">
                <a16:creationId xmlns:a16="http://schemas.microsoft.com/office/drawing/2014/main" id="{67728587-FEAF-403B-A2E1-949021E204B9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!!NHS">
            <a:extLst>
              <a:ext uri="{FF2B5EF4-FFF2-40B4-BE49-F238E27FC236}">
                <a16:creationId xmlns:a16="http://schemas.microsoft.com/office/drawing/2014/main" id="{89AD7E42-9FF6-4DFF-9F2B-A4CB71E20B0C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32" name="!!LA">
            <a:extLst>
              <a:ext uri="{FF2B5EF4-FFF2-40B4-BE49-F238E27FC236}">
                <a16:creationId xmlns:a16="http://schemas.microsoft.com/office/drawing/2014/main" id="{54FAC7E6-4F7E-4816-94F6-314433FCA041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33" name="!!CG">
            <a:extLst>
              <a:ext uri="{FF2B5EF4-FFF2-40B4-BE49-F238E27FC236}">
                <a16:creationId xmlns:a16="http://schemas.microsoft.com/office/drawing/2014/main" id="{20E3903E-B1D5-4F4C-8D9E-17C00F07A5DC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4" name="!!ED">
            <a:extLst>
              <a:ext uri="{FF2B5EF4-FFF2-40B4-BE49-F238E27FC236}">
                <a16:creationId xmlns:a16="http://schemas.microsoft.com/office/drawing/2014/main" id="{5A0397C6-C9A8-4F18-82F3-A9BD5EE0696D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5" name="!!BLS">
            <a:extLst>
              <a:ext uri="{FF2B5EF4-FFF2-40B4-BE49-F238E27FC236}">
                <a16:creationId xmlns:a16="http://schemas.microsoft.com/office/drawing/2014/main" id="{9C6F7CC7-8F14-4A98-BA40-2E461BB40223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36" name="!!IND">
            <a:extLst>
              <a:ext uri="{FF2B5EF4-FFF2-40B4-BE49-F238E27FC236}">
                <a16:creationId xmlns:a16="http://schemas.microsoft.com/office/drawing/2014/main" id="{F29FC946-CEEA-4BA2-A15A-2AED3C9DA31C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0" name="!!CVSa">
            <a:extLst>
              <a:ext uri="{FF2B5EF4-FFF2-40B4-BE49-F238E27FC236}">
                <a16:creationId xmlns:a16="http://schemas.microsoft.com/office/drawing/2014/main" id="{92D2DEC9-9DC7-4FB5-9C96-E58976340BAD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337890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008F9C-E895-4C86-8DD5-F978E656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7728587-FEAF-403B-A2E1-949021E204B9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nhs long term plan">
            <a:extLst>
              <a:ext uri="{FF2B5EF4-FFF2-40B4-BE49-F238E27FC236}">
                <a16:creationId xmlns:a16="http://schemas.microsoft.com/office/drawing/2014/main" id="{9FEE460C-A5FB-4751-ADEA-3672F097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0958" y="997674"/>
            <a:ext cx="935067" cy="12635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432F197-BA83-4B25-B19A-4EF93ED39366}"/>
              </a:ext>
            </a:extLst>
          </p:cNvPr>
          <p:cNvSpPr/>
          <p:nvPr/>
        </p:nvSpPr>
        <p:spPr>
          <a:xfrm>
            <a:off x="7699613" y="2518349"/>
            <a:ext cx="4097646" cy="3852472"/>
          </a:xfrm>
          <a:prstGeom prst="homePlate">
            <a:avLst>
              <a:gd name="adj" fmla="val 0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>
                <a:latin typeface="Tw Cen MT" panose="020B0602020104020603" pitchFamily="34" charset="0"/>
                <a:cs typeface="Arial" panose="020B0604020202020204" pitchFamily="34" charset="0"/>
              </a:rPr>
              <a:t>Partnership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Tw Cen MT" panose="020B0602020104020603" pitchFamily="34" charset="0"/>
                <a:cs typeface="Arial" panose="020B0604020202020204" pitchFamily="34" charset="0"/>
              </a:rPr>
              <a:t>Collaborative investment with STP funding on capital heavy investment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Tw Cen MT" panose="020B0602020104020603" pitchFamily="34" charset="0"/>
                <a:cs typeface="Arial" panose="020B0604020202020204" pitchFamily="34" charset="0"/>
              </a:rPr>
              <a:t>Joint asset Plans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Tw Cen MT" panose="020B0602020104020603" pitchFamily="34" charset="0"/>
                <a:cs typeface="Arial" panose="020B0604020202020204" pitchFamily="34" charset="0"/>
              </a:rPr>
              <a:t>Senior living and extra care investment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Tw Cen MT" panose="020B0602020104020603" pitchFamily="34" charset="0"/>
                <a:cs typeface="Arial" panose="020B0604020202020204" pitchFamily="34" charset="0"/>
              </a:rPr>
              <a:t>Workforce planning – recruitment, development and retention</a:t>
            </a:r>
            <a:endParaRPr lang="en-GB" sz="2400">
              <a:latin typeface="Tw Cen MT" panose="020B0602020104020603" pitchFamily="34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BD7288F-CC8F-40F6-9569-BFAF1105AFDD}"/>
              </a:ext>
            </a:extLst>
          </p:cNvPr>
          <p:cNvSpPr/>
          <p:nvPr/>
        </p:nvSpPr>
        <p:spPr>
          <a:xfrm>
            <a:off x="3821582" y="1031607"/>
            <a:ext cx="5716117" cy="1290382"/>
          </a:xfrm>
          <a:prstGeom prst="homePlate">
            <a:avLst>
              <a:gd name="adj" fmla="val 35471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4400" b="1">
                <a:latin typeface="Tw Cen MT" panose="020B0602020104020603" pitchFamily="34" charset="0"/>
                <a:cs typeface="Arial" panose="020B0604020202020204" pitchFamily="34" charset="0"/>
              </a:rPr>
              <a:t>NHS Long Term Plan</a:t>
            </a:r>
          </a:p>
        </p:txBody>
      </p:sp>
      <p:sp>
        <p:nvSpPr>
          <p:cNvPr id="16" name="!!2">
            <a:extLst>
              <a:ext uri="{FF2B5EF4-FFF2-40B4-BE49-F238E27FC236}">
                <a16:creationId xmlns:a16="http://schemas.microsoft.com/office/drawing/2014/main" id="{D5F8B932-2198-41F3-8BE8-ADEC72480165}"/>
              </a:ext>
            </a:extLst>
          </p:cNvPr>
          <p:cNvSpPr/>
          <p:nvPr/>
        </p:nvSpPr>
        <p:spPr>
          <a:xfrm>
            <a:off x="3403954" y="1184150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CA00F7A-7E6B-401C-A559-29194E90D28F}"/>
              </a:ext>
            </a:extLst>
          </p:cNvPr>
          <p:cNvSpPr/>
          <p:nvPr/>
        </p:nvSpPr>
        <p:spPr>
          <a:xfrm>
            <a:off x="3821582" y="2518348"/>
            <a:ext cx="3609331" cy="3852472"/>
          </a:xfrm>
          <a:prstGeom prst="homePlate">
            <a:avLst>
              <a:gd name="adj" fmla="val 0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800" b="1">
                <a:latin typeface="Tw Cen MT" panose="020B0602020104020603" pitchFamily="34" charset="0"/>
                <a:cs typeface="Arial" panose="020B0604020202020204" pitchFamily="34" charset="0"/>
              </a:rPr>
              <a:t>System Priorities</a:t>
            </a:r>
            <a:endParaRPr lang="en-GB" sz="280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Tw Cen MT" panose="020B0602020104020603" pitchFamily="34" charset="0"/>
                <a:cs typeface="Arial" panose="020B0604020202020204" pitchFamily="34" charset="0"/>
              </a:rPr>
              <a:t>Shift from Acute to Community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Tw Cen MT" panose="020B0602020104020603" pitchFamily="34" charset="0"/>
                <a:cs typeface="Arial" panose="020B0604020202020204" pitchFamily="34" charset="0"/>
              </a:rPr>
              <a:t>Integrated Care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Tw Cen MT" panose="020B0602020104020603" pitchFamily="34" charset="0"/>
                <a:cs typeface="Arial" panose="020B0604020202020204" pitchFamily="34" charset="0"/>
              </a:rPr>
              <a:t>Investment in technology, workforce and patient pathways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72FE1-1AF3-40F5-A4FF-9E5D7ED23DC4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3C9414-3D24-4E68-A5DE-1FF2C7B8915A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44595-598E-4712-BAFC-31B73D3C4504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CF2D28-F16B-4BBF-A7BE-3E600FC7EA00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02AF7-A849-472A-82C1-1E832992F033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AFB6F4-ADD7-4E97-A560-22870F0E71DF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362EF6-89F9-46AD-93AC-DCD099F579D3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rgbClr val="D604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37212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4">
            <a:extLst>
              <a:ext uri="{FF2B5EF4-FFF2-40B4-BE49-F238E27FC236}">
                <a16:creationId xmlns:a16="http://schemas.microsoft.com/office/drawing/2014/main" id="{328303F4-C43A-4CB4-833D-C3CD6EAE7A2C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DA3AD35-7E30-4041-AD24-462D76BCCF2C}"/>
              </a:ext>
            </a:extLst>
          </p:cNvPr>
          <p:cNvSpPr/>
          <p:nvPr/>
        </p:nvSpPr>
        <p:spPr>
          <a:xfrm>
            <a:off x="4687364" y="1057211"/>
            <a:ext cx="6943471" cy="710224"/>
          </a:xfrm>
          <a:prstGeom prst="homePlate">
            <a:avLst>
              <a:gd name="adj" fmla="val 32444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Topol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</a:p>
        </p:txBody>
      </p:sp>
      <p:sp>
        <p:nvSpPr>
          <p:cNvPr id="7" name="!!3">
            <a:extLst>
              <a:ext uri="{FF2B5EF4-FFF2-40B4-BE49-F238E27FC236}">
                <a16:creationId xmlns:a16="http://schemas.microsoft.com/office/drawing/2014/main" id="{280B6827-97D5-4EA3-BC39-8CE0CAE0D327}"/>
              </a:ext>
            </a:extLst>
          </p:cNvPr>
          <p:cNvSpPr/>
          <p:nvPr/>
        </p:nvSpPr>
        <p:spPr>
          <a:xfrm>
            <a:off x="3924186" y="1123154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E87D1-F250-4677-B010-A561F7BE8F13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00767-249B-410E-970A-F8563D820090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54311-5E1B-45F5-90E8-7D5CC4354FA8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DFE2F5-8984-4740-BF57-11001EEA8FB2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873739-2212-41F9-A7B2-437940359989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8EC3BC-7B41-42A2-A4BC-28A1121E106C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7E729-4231-4A1B-A0A1-2EDB696A945F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1213E4-9097-4948-BA42-4C4A0B0D58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88" y="2407590"/>
            <a:ext cx="1984845" cy="282840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668B39D-6583-435A-AAAF-AB3776C6070E}"/>
              </a:ext>
            </a:extLst>
          </p:cNvPr>
          <p:cNvSpPr/>
          <p:nvPr/>
        </p:nvSpPr>
        <p:spPr>
          <a:xfrm>
            <a:off x="6774831" y="1955895"/>
            <a:ext cx="4901232" cy="1112470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1900" b="1">
                <a:latin typeface="Arial" panose="020B0604020202020204" pitchFamily="34" charset="0"/>
                <a:cs typeface="Arial" panose="020B0604020202020204" pitchFamily="34" charset="0"/>
              </a:rPr>
              <a:t>90% of NHS jobs will require digital skills within 20 years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334EC1-3EFC-4177-9B47-54E507502E6C}"/>
              </a:ext>
            </a:extLst>
          </p:cNvPr>
          <p:cNvSpPr/>
          <p:nvPr/>
        </p:nvSpPr>
        <p:spPr>
          <a:xfrm>
            <a:off x="6467168" y="2254032"/>
            <a:ext cx="516193" cy="516194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9539EE-903C-41EC-8C24-06E5B590EBE9}"/>
              </a:ext>
            </a:extLst>
          </p:cNvPr>
          <p:cNvSpPr/>
          <p:nvPr/>
        </p:nvSpPr>
        <p:spPr>
          <a:xfrm>
            <a:off x="6774831" y="3276532"/>
            <a:ext cx="4901232" cy="1112470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1900" b="1">
                <a:latin typeface="Arial" panose="020B0604020202020204" pitchFamily="34" charset="0"/>
                <a:cs typeface="Arial" panose="020B0604020202020204" pitchFamily="34" charset="0"/>
              </a:rPr>
              <a:t>50% of NHS workforce will still be in the NHS in 15 years but digital literacy is not a priority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0C17F7-B3D0-4C28-95DD-E43EB13A800A}"/>
              </a:ext>
            </a:extLst>
          </p:cNvPr>
          <p:cNvSpPr/>
          <p:nvPr/>
        </p:nvSpPr>
        <p:spPr>
          <a:xfrm>
            <a:off x="6467168" y="3574669"/>
            <a:ext cx="516193" cy="516194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E372F0-773E-407E-AFA1-BEF0DCF03A7B}"/>
              </a:ext>
            </a:extLst>
          </p:cNvPr>
          <p:cNvSpPr/>
          <p:nvPr/>
        </p:nvSpPr>
        <p:spPr>
          <a:xfrm>
            <a:off x="6774831" y="4685942"/>
            <a:ext cx="4901232" cy="1112470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1900" b="1">
                <a:latin typeface="Arial" panose="020B0604020202020204" pitchFamily="34" charset="0"/>
                <a:cs typeface="Arial" panose="020B0604020202020204" pitchFamily="34" charset="0"/>
              </a:rPr>
              <a:t>Less than a quarter of the population has so far registered for online services with a GP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36CECB-2C5D-4572-B3EF-FE5B607A7BF4}"/>
              </a:ext>
            </a:extLst>
          </p:cNvPr>
          <p:cNvSpPr/>
          <p:nvPr/>
        </p:nvSpPr>
        <p:spPr>
          <a:xfrm>
            <a:off x="6467168" y="4984079"/>
            <a:ext cx="516193" cy="516194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406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63AC9-29E7-4C17-8968-5EAFF5E1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BD7288F-CC8F-40F6-9569-BFAF1105AFDD}"/>
              </a:ext>
            </a:extLst>
          </p:cNvPr>
          <p:cNvSpPr/>
          <p:nvPr/>
        </p:nvSpPr>
        <p:spPr>
          <a:xfrm>
            <a:off x="3821582" y="847697"/>
            <a:ext cx="5716117" cy="1290382"/>
          </a:xfrm>
          <a:prstGeom prst="homePlate">
            <a:avLst>
              <a:gd name="adj" fmla="val 35471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4400" b="1">
                <a:latin typeface="Tw Cen MT" panose="020B0602020104020603" pitchFamily="34" charset="0"/>
                <a:cs typeface="Arial" panose="020B0604020202020204" pitchFamily="34" charset="0"/>
              </a:rPr>
              <a:t>Industrial Strategy</a:t>
            </a:r>
          </a:p>
        </p:txBody>
      </p:sp>
      <p:sp>
        <p:nvSpPr>
          <p:cNvPr id="16" name="!!2">
            <a:extLst>
              <a:ext uri="{FF2B5EF4-FFF2-40B4-BE49-F238E27FC236}">
                <a16:creationId xmlns:a16="http://schemas.microsoft.com/office/drawing/2014/main" id="{D5F8B932-2198-41F3-8BE8-ADEC72480165}"/>
              </a:ext>
            </a:extLst>
          </p:cNvPr>
          <p:cNvSpPr/>
          <p:nvPr/>
        </p:nvSpPr>
        <p:spPr>
          <a:xfrm>
            <a:off x="3403954" y="1000240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CA00F7A-7E6B-401C-A559-29194E90D28F}"/>
              </a:ext>
            </a:extLst>
          </p:cNvPr>
          <p:cNvSpPr/>
          <p:nvPr/>
        </p:nvSpPr>
        <p:spPr>
          <a:xfrm>
            <a:off x="3821583" y="2322397"/>
            <a:ext cx="2759100" cy="4219080"/>
          </a:xfrm>
          <a:prstGeom prst="homePlate">
            <a:avLst>
              <a:gd name="adj" fmla="val 0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3200" b="1"/>
              <a:t>4 Grand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Artificial Intelligence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Ageing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Clean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Future of mobility</a:t>
            </a:r>
            <a:endParaRPr lang="en-GB" sz="2800">
              <a:latin typeface="Tw Cen MT" panose="020B0602020104020603" pitchFamily="34" charset="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6238FB7-FF16-41DB-AEEF-BD145FFA3A22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8C9D67-9D6D-4412-93F7-0F7F55F1FF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327" y="793745"/>
            <a:ext cx="1004090" cy="1418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B61C9D2C-CD7C-442B-A688-50B58CFA1CD0}"/>
              </a:ext>
            </a:extLst>
          </p:cNvPr>
          <p:cNvSpPr/>
          <p:nvPr/>
        </p:nvSpPr>
        <p:spPr>
          <a:xfrm>
            <a:off x="6784571" y="2339110"/>
            <a:ext cx="2629252" cy="4219080"/>
          </a:xfrm>
          <a:prstGeom prst="homePlate">
            <a:avLst>
              <a:gd name="adj" fmla="val 0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800" b="1"/>
              <a:t>Government/</a:t>
            </a:r>
          </a:p>
          <a:p>
            <a:r>
              <a:rPr lang="en-GB" sz="2800" b="1"/>
              <a:t>Industry Growth Clusters: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Government (including central)</a:t>
            </a:r>
          </a:p>
        </p:txBody>
      </p:sp>
      <p:pic>
        <p:nvPicPr>
          <p:cNvPr id="28" name="Picture 4" descr="Image result for taunton geospatial">
            <a:extLst>
              <a:ext uri="{FF2B5EF4-FFF2-40B4-BE49-F238E27FC236}">
                <a16:creationId xmlns:a16="http://schemas.microsoft.com/office/drawing/2014/main" id="{32582EC9-4A34-469E-A024-68FB17874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3846" y="3354411"/>
            <a:ext cx="2289539" cy="10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B460A51-6CD6-42CE-8C8E-DFDDEE0645AA}"/>
              </a:ext>
            </a:extLst>
          </p:cNvPr>
          <p:cNvSpPr/>
          <p:nvPr/>
        </p:nvSpPr>
        <p:spPr>
          <a:xfrm>
            <a:off x="9613846" y="4527499"/>
            <a:ext cx="2289539" cy="716750"/>
          </a:xfrm>
          <a:prstGeom prst="homePlate">
            <a:avLst>
              <a:gd name="adj" fmla="val 0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n-GB" sz="2000" b="1"/>
              <a:t>UKHO Geospatial Centre Taunton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0127A8-4C8F-41A7-A918-68D3FD9D507B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D7B225-2105-41A8-8A39-6998551AAF20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1F11FB-83DA-40D2-B2CC-1B546A2CE652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8ED9FA-D332-4447-8F78-01599D7E74C3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6C06BE-7C37-4F95-8183-8A7C3CAD4B10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024911-EDDF-472A-8AD3-F94351320680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305472-24D6-4F3E-AD5F-F44E784BE167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2869982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>
            <a:extLst>
              <a:ext uri="{FF2B5EF4-FFF2-40B4-BE49-F238E27FC236}">
                <a16:creationId xmlns:a16="http://schemas.microsoft.com/office/drawing/2014/main" id="{67728587-FEAF-403B-A2E1-949021E204B9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7E765A6C-7721-43C8-BB61-37C35E8FD30F}"/>
              </a:ext>
            </a:extLst>
          </p:cNvPr>
          <p:cNvSpPr/>
          <p:nvPr/>
        </p:nvSpPr>
        <p:spPr>
          <a:xfrm>
            <a:off x="4687364" y="891961"/>
            <a:ext cx="6943471" cy="710224"/>
          </a:xfrm>
          <a:prstGeom prst="homePlate">
            <a:avLst>
              <a:gd name="adj" fmla="val 32444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500" b="1">
                <a:latin typeface="Arial" panose="020B0604020202020204" pitchFamily="34" charset="0"/>
                <a:cs typeface="Arial" panose="020B0604020202020204" pitchFamily="34" charset="0"/>
              </a:rPr>
              <a:t>Increased demand:</a:t>
            </a:r>
          </a:p>
        </p:txBody>
      </p:sp>
      <p:sp>
        <p:nvSpPr>
          <p:cNvPr id="29" name="!!3">
            <a:extLst>
              <a:ext uri="{FF2B5EF4-FFF2-40B4-BE49-F238E27FC236}">
                <a16:creationId xmlns:a16="http://schemas.microsoft.com/office/drawing/2014/main" id="{B90A884E-71BD-40B0-B179-DB8206CB98C4}"/>
              </a:ext>
            </a:extLst>
          </p:cNvPr>
          <p:cNvSpPr/>
          <p:nvPr/>
        </p:nvSpPr>
        <p:spPr>
          <a:xfrm>
            <a:off x="3924186" y="957904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13EA5E-8D94-4FCD-BC15-449F9B73E16F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16F6F-CA15-4E83-9A64-1314F8F13A22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C236CB-C085-4FFC-86F8-DD30A8B893DA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033D3E-183C-469F-9E6E-AB4686C501ED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19EBCD-EB2A-4DA7-9D72-2343852CAE52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D2E542-9DED-4C34-BA07-765C3CA11A9D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197530-C339-4D07-AD21-57463D9510D6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  <p:pic>
        <p:nvPicPr>
          <p:cNvPr id="3" name="Picture 2" descr="Image result for aging population UK">
            <a:extLst>
              <a:ext uri="{FF2B5EF4-FFF2-40B4-BE49-F238E27FC236}">
                <a16:creationId xmlns:a16="http://schemas.microsoft.com/office/drawing/2014/main" id="{E867F9F4-BB9D-41CB-8BBF-4597A97F8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1675" y="1684143"/>
            <a:ext cx="6034847" cy="488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6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>
            <a:extLst>
              <a:ext uri="{FF2B5EF4-FFF2-40B4-BE49-F238E27FC236}">
                <a16:creationId xmlns:a16="http://schemas.microsoft.com/office/drawing/2014/main" id="{67728587-FEAF-403B-A2E1-949021E204B9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7E765A6C-7721-43C8-BB61-37C35E8FD30F}"/>
              </a:ext>
            </a:extLst>
          </p:cNvPr>
          <p:cNvSpPr/>
          <p:nvPr/>
        </p:nvSpPr>
        <p:spPr>
          <a:xfrm>
            <a:off x="4687364" y="891961"/>
            <a:ext cx="6943471" cy="710224"/>
          </a:xfrm>
          <a:prstGeom prst="homePlate">
            <a:avLst>
              <a:gd name="adj" fmla="val 32444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500" b="1">
                <a:latin typeface="Arial" panose="020B0604020202020204" pitchFamily="34" charset="0"/>
                <a:cs typeface="Arial" panose="020B0604020202020204" pitchFamily="34" charset="0"/>
              </a:rPr>
              <a:t>Increased demand:</a:t>
            </a:r>
          </a:p>
        </p:txBody>
      </p:sp>
      <p:sp>
        <p:nvSpPr>
          <p:cNvPr id="29" name="!!3">
            <a:extLst>
              <a:ext uri="{FF2B5EF4-FFF2-40B4-BE49-F238E27FC236}">
                <a16:creationId xmlns:a16="http://schemas.microsoft.com/office/drawing/2014/main" id="{B90A884E-71BD-40B0-B179-DB8206CB98C4}"/>
              </a:ext>
            </a:extLst>
          </p:cNvPr>
          <p:cNvSpPr/>
          <p:nvPr/>
        </p:nvSpPr>
        <p:spPr>
          <a:xfrm>
            <a:off x="3924186" y="957904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13EA5E-8D94-4FCD-BC15-449F9B73E16F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16F6F-CA15-4E83-9A64-1314F8F13A22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C236CB-C085-4FFC-86F8-DD30A8B893DA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033D3E-183C-469F-9E6E-AB4686C501ED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19EBCD-EB2A-4DA7-9D72-2343852CAE52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D2E542-9DED-4C34-BA07-765C3CA11A9D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197530-C339-4D07-AD21-57463D9510D6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  <p:pic>
        <p:nvPicPr>
          <p:cNvPr id="1027" name="Picture 4" descr="image002">
            <a:extLst>
              <a:ext uri="{FF2B5EF4-FFF2-40B4-BE49-F238E27FC236}">
                <a16:creationId xmlns:a16="http://schemas.microsoft.com/office/drawing/2014/main" id="{68E48111-1E23-4297-940B-EE4246DDD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9412" y="1955894"/>
            <a:ext cx="8023531" cy="38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6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8EEBE0-2DD3-4C9B-8EAF-EDF89C8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1457"/>
            <a:ext cx="10972800" cy="4764709"/>
          </a:xfrm>
        </p:spPr>
        <p:txBody>
          <a:bodyPr/>
          <a:lstStyle/>
          <a:p>
            <a:endParaRPr lang="en-GB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7728587-FEAF-403B-A2E1-949021E204B9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7E765A6C-7721-43C8-BB61-37C35E8FD30F}"/>
              </a:ext>
            </a:extLst>
          </p:cNvPr>
          <p:cNvSpPr/>
          <p:nvPr/>
        </p:nvSpPr>
        <p:spPr>
          <a:xfrm>
            <a:off x="4687364" y="891961"/>
            <a:ext cx="6943471" cy="710224"/>
          </a:xfrm>
          <a:prstGeom prst="homePlate">
            <a:avLst>
              <a:gd name="adj" fmla="val 32444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Estates and Asset led Transformation</a:t>
            </a:r>
          </a:p>
        </p:txBody>
      </p:sp>
      <p:sp>
        <p:nvSpPr>
          <p:cNvPr id="29" name="!!3">
            <a:extLst>
              <a:ext uri="{FF2B5EF4-FFF2-40B4-BE49-F238E27FC236}">
                <a16:creationId xmlns:a16="http://schemas.microsoft.com/office/drawing/2014/main" id="{B90A884E-71BD-40B0-B179-DB8206CB98C4}"/>
              </a:ext>
            </a:extLst>
          </p:cNvPr>
          <p:cNvSpPr/>
          <p:nvPr/>
        </p:nvSpPr>
        <p:spPr>
          <a:xfrm>
            <a:off x="3924186" y="957904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0D4-9DF7-4E70-8E43-DD6814F1C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212" y="1936873"/>
            <a:ext cx="2728131" cy="1886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65F84-20F8-4E85-B752-CE797B9D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792" y="1957655"/>
            <a:ext cx="2649408" cy="1901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A9EC66-2AB9-4C44-92E7-546D3E0DF504}"/>
              </a:ext>
            </a:extLst>
          </p:cNvPr>
          <p:cNvSpPr/>
          <p:nvPr/>
        </p:nvSpPr>
        <p:spPr>
          <a:xfrm>
            <a:off x="6406637" y="3653664"/>
            <a:ext cx="2772262" cy="503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Sunderland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15C3BF-2119-4E8B-ADDB-06AEFC09C646}"/>
              </a:ext>
            </a:extLst>
          </p:cNvPr>
          <p:cNvSpPr/>
          <p:nvPr/>
        </p:nvSpPr>
        <p:spPr>
          <a:xfrm>
            <a:off x="9237334" y="3639359"/>
            <a:ext cx="2649866" cy="5003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Lincoln Blue Light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E465F4-675A-4281-A402-1BA9DEE12545}"/>
              </a:ext>
            </a:extLst>
          </p:cNvPr>
          <p:cNvSpPr/>
          <p:nvPr/>
        </p:nvSpPr>
        <p:spPr>
          <a:xfrm>
            <a:off x="4909058" y="6063251"/>
            <a:ext cx="2711280" cy="46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Frimley Health Hub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3916A9-BA93-4B3A-A42C-3238B8B56EF9}"/>
              </a:ext>
            </a:extLst>
          </p:cNvPr>
          <p:cNvSpPr/>
          <p:nvPr/>
        </p:nvSpPr>
        <p:spPr>
          <a:xfrm>
            <a:off x="7740212" y="6041860"/>
            <a:ext cx="2772262" cy="503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Whitehaven </a:t>
            </a:r>
          </a:p>
        </p:txBody>
      </p:sp>
      <p:pic>
        <p:nvPicPr>
          <p:cNvPr id="1026" name="Picture 2" descr="Image result for whitehaven hub">
            <a:extLst>
              <a:ext uri="{FF2B5EF4-FFF2-40B4-BE49-F238E27FC236}">
                <a16:creationId xmlns:a16="http://schemas.microsoft.com/office/drawing/2014/main" id="{2795546E-B51B-4D0F-8D1F-2842CABC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952" y="4290344"/>
            <a:ext cx="2793521" cy="1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3C9B2-74F7-4B18-B274-23AB8C11F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041" y="4315225"/>
            <a:ext cx="2711280" cy="1762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73872-EAFD-4149-B790-AEA714A071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483" y="2003074"/>
            <a:ext cx="2711280" cy="175365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0A7E08-126A-469D-A409-26E4CC23F110}"/>
              </a:ext>
            </a:extLst>
          </p:cNvPr>
          <p:cNvSpPr/>
          <p:nvPr/>
        </p:nvSpPr>
        <p:spPr>
          <a:xfrm>
            <a:off x="3575483" y="3675055"/>
            <a:ext cx="2711280" cy="4682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Hinckley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13EA5E-8D94-4FCD-BC15-449F9B73E16F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16F6F-CA15-4E83-9A64-1314F8F13A22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C236CB-C085-4FFC-86F8-DD30A8B893DA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033D3E-183C-469F-9E6E-AB4686C501ED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19EBCD-EB2A-4DA7-9D72-2343852CAE52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D2E542-9DED-4C34-BA07-765C3CA11A9D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197530-C339-4D07-AD21-57463D9510D6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418381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18" grpId="0" animBg="1"/>
      <p:bldP spid="20" grpId="0" animBg="1"/>
      <p:bldP spid="21" grpId="0" animBg="1"/>
      <p:bldP spid="2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6A7D-ED4D-4E06-8DA4-DA26B57AA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523DFCC6-539D-4147-B345-383FA0C4D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09016-E5AB-4A46-A08D-DA062101A6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422" y="1406341"/>
            <a:ext cx="1534322" cy="2171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76A7E-3EEF-4BB5-AC01-5B5720BD5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178" y="4164728"/>
            <a:ext cx="1569971" cy="2132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1CAD2-2A3D-473E-9C19-D4D0C435B6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38" y="1426088"/>
            <a:ext cx="1534322" cy="2132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16FEE-7AAB-45D2-8DB4-01E6A574E7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362" y="1386055"/>
            <a:ext cx="1534322" cy="2191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B8D5C3-8AD4-456A-9C4B-D1B4742345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440" y="1366309"/>
            <a:ext cx="1573393" cy="22316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E68E88-4F5E-465C-A004-B668A49CD5A0}"/>
              </a:ext>
            </a:extLst>
          </p:cNvPr>
          <p:cNvSpPr txBox="1"/>
          <p:nvPr/>
        </p:nvSpPr>
        <p:spPr>
          <a:xfrm>
            <a:off x="437505" y="3602984"/>
            <a:ext cx="150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63FF0-2173-4F4D-907F-BC5C0AA1E2BE}"/>
              </a:ext>
            </a:extLst>
          </p:cNvPr>
          <p:cNvSpPr txBox="1"/>
          <p:nvPr/>
        </p:nvSpPr>
        <p:spPr>
          <a:xfrm>
            <a:off x="2481685" y="3597958"/>
            <a:ext cx="2323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EAB77-A7E1-4571-8692-31D750C81F33}"/>
              </a:ext>
            </a:extLst>
          </p:cNvPr>
          <p:cNvSpPr txBox="1"/>
          <p:nvPr/>
        </p:nvSpPr>
        <p:spPr>
          <a:xfrm>
            <a:off x="7566993" y="3597958"/>
            <a:ext cx="202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97947-E19C-4A27-A345-E66226281291}"/>
              </a:ext>
            </a:extLst>
          </p:cNvPr>
          <p:cNvSpPr txBox="1"/>
          <p:nvPr/>
        </p:nvSpPr>
        <p:spPr>
          <a:xfrm>
            <a:off x="10153492" y="3597958"/>
            <a:ext cx="202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36E3D-BB15-4353-817F-E690F5C1BF0B}"/>
              </a:ext>
            </a:extLst>
          </p:cNvPr>
          <p:cNvSpPr txBox="1"/>
          <p:nvPr/>
        </p:nvSpPr>
        <p:spPr>
          <a:xfrm>
            <a:off x="2375947" y="6291811"/>
            <a:ext cx="237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2018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8FF569-2691-4761-9131-4CE5C20B3D24}"/>
              </a:ext>
            </a:extLst>
          </p:cNvPr>
          <p:cNvSpPr/>
          <p:nvPr/>
        </p:nvSpPr>
        <p:spPr>
          <a:xfrm>
            <a:off x="2413428" y="3998068"/>
            <a:ext cx="2241208" cy="2735042"/>
          </a:xfrm>
          <a:prstGeom prst="roundRect">
            <a:avLst>
              <a:gd name="adj" fmla="val 1279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F01016-7CA3-4439-BE9D-F76E41D96F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81" y="4184396"/>
            <a:ext cx="1500204" cy="2132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E3B401-F774-498F-8B5A-E2350EC93B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94" y="4164728"/>
            <a:ext cx="1523690" cy="2151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59487A-51FB-4054-A656-1B314C98AE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669" y="4132684"/>
            <a:ext cx="1564230" cy="2159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6E8110-E90C-4361-9FAD-0FFAD0ADFC9F}"/>
              </a:ext>
            </a:extLst>
          </p:cNvPr>
          <p:cNvSpPr txBox="1"/>
          <p:nvPr/>
        </p:nvSpPr>
        <p:spPr>
          <a:xfrm>
            <a:off x="4949946" y="6291811"/>
            <a:ext cx="237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351CB-CF64-4FA6-9659-7630B48C1F88}"/>
              </a:ext>
            </a:extLst>
          </p:cNvPr>
          <p:cNvSpPr txBox="1"/>
          <p:nvPr/>
        </p:nvSpPr>
        <p:spPr>
          <a:xfrm>
            <a:off x="7401306" y="6291811"/>
            <a:ext cx="237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1F61EB-67D1-4236-9CED-43B5EFCBC4F4}"/>
              </a:ext>
            </a:extLst>
          </p:cNvPr>
          <p:cNvSpPr txBox="1"/>
          <p:nvPr/>
        </p:nvSpPr>
        <p:spPr>
          <a:xfrm>
            <a:off x="9909939" y="6291811"/>
            <a:ext cx="237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0D1EAE-7000-40A5-9C1D-5F6FE774D2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95" y="4159702"/>
            <a:ext cx="1529237" cy="2132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8B5CE2-668B-40B2-8836-09CD19BAC7B2}"/>
              </a:ext>
            </a:extLst>
          </p:cNvPr>
          <p:cNvSpPr txBox="1"/>
          <p:nvPr/>
        </p:nvSpPr>
        <p:spPr>
          <a:xfrm>
            <a:off x="5111008" y="3589257"/>
            <a:ext cx="202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BE627B-5995-466B-86E3-67FCD93F7076}"/>
              </a:ext>
            </a:extLst>
          </p:cNvPr>
          <p:cNvSpPr txBox="1"/>
          <p:nvPr/>
        </p:nvSpPr>
        <p:spPr>
          <a:xfrm>
            <a:off x="41821" y="6283791"/>
            <a:ext cx="237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64C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E8B896-4593-49F8-9D89-51AAED63E5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79" y="1448900"/>
            <a:ext cx="1494718" cy="2109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BFAD4FF5-8B68-4BCA-A474-1097ADCBE848}"/>
              </a:ext>
            </a:extLst>
          </p:cNvPr>
          <p:cNvSpPr/>
          <p:nvPr/>
        </p:nvSpPr>
        <p:spPr>
          <a:xfrm>
            <a:off x="5141271" y="1649441"/>
            <a:ext cx="6669527" cy="4297144"/>
          </a:xfrm>
          <a:prstGeom prst="wedgeRectCallout">
            <a:avLst>
              <a:gd name="adj1" fmla="val -63919"/>
              <a:gd name="adj2" fmla="val 24527"/>
            </a:avLst>
          </a:prstGeom>
          <a:solidFill>
            <a:srgbClr val="D6043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of the Breaking Barriers Innovations Playbook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00021-3DEC-4348-92A1-8F3B693B52BA}"/>
              </a:ext>
            </a:extLst>
          </p:cNvPr>
          <p:cNvSpPr/>
          <p:nvPr/>
        </p:nvSpPr>
        <p:spPr>
          <a:xfrm>
            <a:off x="298286" y="274405"/>
            <a:ext cx="4102174" cy="6091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cap="small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Breaking Barriers Innovations</a:t>
            </a:r>
            <a:endParaRPr lang="en-GB" sz="2000" b="1" u="none" cap="small" baseline="0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3DABD-5F75-421F-B910-261707B878CE}"/>
              </a:ext>
            </a:extLst>
          </p:cNvPr>
          <p:cNvSpPr/>
          <p:nvPr/>
        </p:nvSpPr>
        <p:spPr>
          <a:xfrm>
            <a:off x="4529915" y="267148"/>
            <a:ext cx="4391025" cy="609152"/>
          </a:xfrm>
          <a:prstGeom prst="rect">
            <a:avLst/>
          </a:prstGeom>
          <a:solidFill>
            <a:srgbClr val="000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500" b="1" u="none" cap="small" baseline="0" dirty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Facing the Future Programme</a:t>
            </a:r>
          </a:p>
        </p:txBody>
      </p:sp>
    </p:spTree>
    <p:extLst>
      <p:ext uri="{BB962C8B-B14F-4D97-AF65-F5344CB8AC3E}">
        <p14:creationId xmlns:p14="http://schemas.microsoft.com/office/powerpoint/2010/main" val="29487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48785FFE-0360-47FD-99B2-7E739876DC3A}"/>
              </a:ext>
            </a:extLst>
          </p:cNvPr>
          <p:cNvSpPr/>
          <p:nvPr/>
        </p:nvSpPr>
        <p:spPr>
          <a:xfrm>
            <a:off x="5231567" y="364734"/>
            <a:ext cx="5883639" cy="710224"/>
          </a:xfrm>
          <a:prstGeom prst="homePlate">
            <a:avLst>
              <a:gd name="adj" fmla="val 32444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Collapse in traditional outsourcing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FCAA0-6F9A-4ACF-8416-C63F9889A9A7}"/>
              </a:ext>
            </a:extLst>
          </p:cNvPr>
          <p:cNvSpPr/>
          <p:nvPr/>
        </p:nvSpPr>
        <p:spPr>
          <a:xfrm>
            <a:off x="7277724" y="1413447"/>
            <a:ext cx="4433986" cy="1163263"/>
          </a:xfrm>
          <a:prstGeom prst="rect">
            <a:avLst/>
          </a:prstGeom>
          <a:solidFill>
            <a:srgbClr val="225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outsourcing model is broken and driving suppliers large and small out of business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F4766-524E-4B8E-A0FE-517F7D7613C9}"/>
              </a:ext>
            </a:extLst>
          </p:cNvPr>
          <p:cNvSpPr/>
          <p:nvPr/>
        </p:nvSpPr>
        <p:spPr>
          <a:xfrm>
            <a:off x="7277724" y="2649157"/>
            <a:ext cx="4433986" cy="1661936"/>
          </a:xfrm>
          <a:prstGeom prst="rect">
            <a:avLst/>
          </a:prstGeom>
          <a:solidFill>
            <a:srgbClr val="225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It is failing to build the long-term skills the UK economy needs – with 150k FTEs shortages in Construction and 250k in the NHS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2823CF-48C5-4896-A89B-D6256DA608BA}"/>
              </a:ext>
            </a:extLst>
          </p:cNvPr>
          <p:cNvSpPr/>
          <p:nvPr/>
        </p:nvSpPr>
        <p:spPr>
          <a:xfrm>
            <a:off x="7277724" y="4432831"/>
            <a:ext cx="4433986" cy="1661936"/>
          </a:xfrm>
          <a:prstGeom prst="rect">
            <a:avLst/>
          </a:prstGeom>
          <a:solidFill>
            <a:srgbClr val="225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a gap between the work SMEs perform in the market (55%) and the proportion of government spend they win (10.5%)</a:t>
            </a:r>
          </a:p>
        </p:txBody>
      </p:sp>
      <p:pic>
        <p:nvPicPr>
          <p:cNvPr id="12" name="!!Carillion">
            <a:extLst>
              <a:ext uri="{FF2B5EF4-FFF2-40B4-BE49-F238E27FC236}">
                <a16:creationId xmlns:a16="http://schemas.microsoft.com/office/drawing/2014/main" id="{5E13B7C3-7039-43C6-82DC-28C8672A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4175445" y="1679735"/>
            <a:ext cx="2876706" cy="15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!!EU">
            <a:extLst>
              <a:ext uri="{FF2B5EF4-FFF2-40B4-BE49-F238E27FC236}">
                <a16:creationId xmlns:a16="http://schemas.microsoft.com/office/drawing/2014/main" id="{FF151CA5-B5FA-47CA-8D67-28FE81E8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4175444" y="3584056"/>
            <a:ext cx="2876708" cy="19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!!3">
            <a:extLst>
              <a:ext uri="{FF2B5EF4-FFF2-40B4-BE49-F238E27FC236}">
                <a16:creationId xmlns:a16="http://schemas.microsoft.com/office/drawing/2014/main" id="{B12CE035-7C6A-4581-9B25-6DD1C4CD16B7}"/>
              </a:ext>
            </a:extLst>
          </p:cNvPr>
          <p:cNvSpPr/>
          <p:nvPr/>
        </p:nvSpPr>
        <p:spPr>
          <a:xfrm>
            <a:off x="4803130" y="426002"/>
            <a:ext cx="578338" cy="578338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0DAD229-C11D-452E-BEA3-79BC9AFAB29C}"/>
              </a:ext>
            </a:extLst>
          </p:cNvPr>
          <p:cNvSpPr/>
          <p:nvPr/>
        </p:nvSpPr>
        <p:spPr>
          <a:xfrm>
            <a:off x="3092014" y="1503156"/>
            <a:ext cx="335560" cy="4507147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5AD904-8462-4BA3-8D30-3B347226366C}"/>
              </a:ext>
            </a:extLst>
          </p:cNvPr>
          <p:cNvSpPr/>
          <p:nvPr/>
        </p:nvSpPr>
        <p:spPr>
          <a:xfrm>
            <a:off x="1255975" y="1181603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7ACF0-17C8-4BC5-AA85-1DBCA0896CE1}"/>
              </a:ext>
            </a:extLst>
          </p:cNvPr>
          <p:cNvSpPr/>
          <p:nvPr/>
        </p:nvSpPr>
        <p:spPr>
          <a:xfrm>
            <a:off x="1255974" y="1955894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7AFF2C-7922-49F7-89FF-14CB6A4147DC}"/>
              </a:ext>
            </a:extLst>
          </p:cNvPr>
          <p:cNvSpPr/>
          <p:nvPr/>
        </p:nvSpPr>
        <p:spPr>
          <a:xfrm>
            <a:off x="1255974" y="2728067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8F1C7-7280-4193-9AD5-3C9B88093807}"/>
              </a:ext>
            </a:extLst>
          </p:cNvPr>
          <p:cNvSpPr/>
          <p:nvPr/>
        </p:nvSpPr>
        <p:spPr>
          <a:xfrm>
            <a:off x="1255974" y="3500240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Tw Cen MT" panose="020B0602020104020603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9F6BA9-8F3C-41AA-B463-D89158D6BC5A}"/>
              </a:ext>
            </a:extLst>
          </p:cNvPr>
          <p:cNvSpPr/>
          <p:nvPr/>
        </p:nvSpPr>
        <p:spPr>
          <a:xfrm>
            <a:off x="1255973" y="4275729"/>
            <a:ext cx="1627748" cy="64310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9E44B4-EE4B-4426-8DC4-54C79188FF3D}"/>
              </a:ext>
            </a:extLst>
          </p:cNvPr>
          <p:cNvSpPr/>
          <p:nvPr/>
        </p:nvSpPr>
        <p:spPr>
          <a:xfrm>
            <a:off x="1255973" y="5045645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Tw Cen MT" panose="020B0602020104020603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4DDEBD-73AD-4DA1-983E-9EDAEEEBD4FD}"/>
              </a:ext>
            </a:extLst>
          </p:cNvPr>
          <p:cNvSpPr/>
          <p:nvPr/>
        </p:nvSpPr>
        <p:spPr>
          <a:xfrm>
            <a:off x="1255973" y="5822193"/>
            <a:ext cx="1627748" cy="6419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latin typeface="Tw Cen MT" panose="020B0602020104020603" pitchFamily="34" charset="0"/>
                <a:cs typeface="Arial" panose="020B0604020202020204" pitchFamily="34" charset="0"/>
              </a:rPr>
              <a:t>CVS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0BA57B9-D860-40F3-9648-F5155FECB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607117"/>
              </p:ext>
            </p:extLst>
          </p:nvPr>
        </p:nvGraphicFramePr>
        <p:xfrm>
          <a:off x="300567" y="1136226"/>
          <a:ext cx="6741501" cy="54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81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1" grpId="0" animBg="1"/>
      <p:bldP spid="15" grpId="0" animBg="1"/>
      <p:bldGraphic spid="14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220B20F-9636-455B-B33B-815E63B01823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59A3A2-F967-4592-9EA2-F1138EE8EF4D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EDFE90-2056-475D-B336-2995A1848A8D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C4A1444-E7F1-4F06-BAB7-61DE0D01367B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6" name="!!nhs">
            <a:extLst>
              <a:ext uri="{FF2B5EF4-FFF2-40B4-BE49-F238E27FC236}">
                <a16:creationId xmlns:a16="http://schemas.microsoft.com/office/drawing/2014/main" id="{71673D77-85FE-438D-91CE-A102AEF50918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47" name="!!LA">
            <a:extLst>
              <a:ext uri="{FF2B5EF4-FFF2-40B4-BE49-F238E27FC236}">
                <a16:creationId xmlns:a16="http://schemas.microsoft.com/office/drawing/2014/main" id="{1AA539E6-9B0D-4851-B50A-78C1D373039E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48" name="!!CG">
            <a:extLst>
              <a:ext uri="{FF2B5EF4-FFF2-40B4-BE49-F238E27FC236}">
                <a16:creationId xmlns:a16="http://schemas.microsoft.com/office/drawing/2014/main" id="{A3A3F403-337F-4C36-ADAB-4D2872BDD94F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49" name="!!EDU">
            <a:extLst>
              <a:ext uri="{FF2B5EF4-FFF2-40B4-BE49-F238E27FC236}">
                <a16:creationId xmlns:a16="http://schemas.microsoft.com/office/drawing/2014/main" id="{16467473-90F1-4EE4-9203-83D7BA336FA7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0" name="!!BLS">
            <a:extLst>
              <a:ext uri="{FF2B5EF4-FFF2-40B4-BE49-F238E27FC236}">
                <a16:creationId xmlns:a16="http://schemas.microsoft.com/office/drawing/2014/main" id="{465C3535-92BE-4E95-9D9A-ED03C43DEB67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1" name="!!IND">
            <a:extLst>
              <a:ext uri="{FF2B5EF4-FFF2-40B4-BE49-F238E27FC236}">
                <a16:creationId xmlns:a16="http://schemas.microsoft.com/office/drawing/2014/main" id="{2C234325-6AEA-4EE8-948C-AC09B405C329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2" name="!!CVS">
            <a:extLst>
              <a:ext uri="{FF2B5EF4-FFF2-40B4-BE49-F238E27FC236}">
                <a16:creationId xmlns:a16="http://schemas.microsoft.com/office/drawing/2014/main" id="{539B803A-48D7-4599-AD9A-CC16DBB598FF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1987ED-9118-466F-9716-6B1953920117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BA602D-B790-466B-9170-6CE869E050EB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FBBA7C-7C0A-478A-A413-C2C3F310A69F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88F08A-5575-479E-B593-BDC64E4E7B0B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B8BA1-8414-4E7F-BB17-40B1B2DAD900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993E58-08BE-49D8-B80A-C13CCED23697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7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146A58C-5248-46CA-9D34-C866391E2BD3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A68642-4AAC-43E2-9E80-C2AFEAE0A223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A808EC-49C7-4AA5-B53F-131D984FE174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6EDDA1-9661-46C9-94D6-4D589F0693BD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3B058E-973A-4ADA-A09A-65E500833983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220B20F-9636-455B-B33B-815E63B01823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59A3A2-F967-4592-9EA2-F1138EE8EF4D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EDFE90-2056-475D-B336-2995A1848A8D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C4A1444-E7F1-4F06-BAB7-61DE0D01367B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6" name="!!nhs">
            <a:extLst>
              <a:ext uri="{FF2B5EF4-FFF2-40B4-BE49-F238E27FC236}">
                <a16:creationId xmlns:a16="http://schemas.microsoft.com/office/drawing/2014/main" id="{71673D77-85FE-438D-91CE-A102AEF50918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47" name="!!LA">
            <a:extLst>
              <a:ext uri="{FF2B5EF4-FFF2-40B4-BE49-F238E27FC236}">
                <a16:creationId xmlns:a16="http://schemas.microsoft.com/office/drawing/2014/main" id="{1AA539E6-9B0D-4851-B50A-78C1D373039E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48" name="!!CG">
            <a:extLst>
              <a:ext uri="{FF2B5EF4-FFF2-40B4-BE49-F238E27FC236}">
                <a16:creationId xmlns:a16="http://schemas.microsoft.com/office/drawing/2014/main" id="{A3A3F403-337F-4C36-ADAB-4D2872BDD94F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49" name="!!EDU">
            <a:extLst>
              <a:ext uri="{FF2B5EF4-FFF2-40B4-BE49-F238E27FC236}">
                <a16:creationId xmlns:a16="http://schemas.microsoft.com/office/drawing/2014/main" id="{16467473-90F1-4EE4-9203-83D7BA336FA7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0" name="!!BLS">
            <a:extLst>
              <a:ext uri="{FF2B5EF4-FFF2-40B4-BE49-F238E27FC236}">
                <a16:creationId xmlns:a16="http://schemas.microsoft.com/office/drawing/2014/main" id="{465C3535-92BE-4E95-9D9A-ED03C43DEB67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1" name="!!IND">
            <a:extLst>
              <a:ext uri="{FF2B5EF4-FFF2-40B4-BE49-F238E27FC236}">
                <a16:creationId xmlns:a16="http://schemas.microsoft.com/office/drawing/2014/main" id="{2C234325-6AEA-4EE8-948C-AC09B405C329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2" name="!!CVS">
            <a:extLst>
              <a:ext uri="{FF2B5EF4-FFF2-40B4-BE49-F238E27FC236}">
                <a16:creationId xmlns:a16="http://schemas.microsoft.com/office/drawing/2014/main" id="{539B803A-48D7-4599-AD9A-CC16DBB598FF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B24233-6856-497A-A097-678C3B9E8085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4" name="Rectangular Callout 15">
            <a:extLst>
              <a:ext uri="{FF2B5EF4-FFF2-40B4-BE49-F238E27FC236}">
                <a16:creationId xmlns:a16="http://schemas.microsoft.com/office/drawing/2014/main" id="{99430575-BD72-410D-B347-6C06F32CB6C6}"/>
              </a:ext>
            </a:extLst>
          </p:cNvPr>
          <p:cNvSpPr/>
          <p:nvPr/>
        </p:nvSpPr>
        <p:spPr>
          <a:xfrm>
            <a:off x="5130414" y="1274618"/>
            <a:ext cx="6761019" cy="5105710"/>
          </a:xfrm>
          <a:prstGeom prst="wedgeRectCallout">
            <a:avLst>
              <a:gd name="adj1" fmla="val -57696"/>
              <a:gd name="adj2" fmla="val 13322"/>
            </a:avLst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A1F77F-BB69-420D-BD6D-9E0233F4C36C}"/>
              </a:ext>
            </a:extLst>
          </p:cNvPr>
          <p:cNvSpPr/>
          <p:nvPr/>
        </p:nvSpPr>
        <p:spPr>
          <a:xfrm>
            <a:off x="5279790" y="2811167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096F7E-66D2-4831-9505-21B20BEF191B}"/>
              </a:ext>
            </a:extLst>
          </p:cNvPr>
          <p:cNvSpPr/>
          <p:nvPr/>
        </p:nvSpPr>
        <p:spPr>
          <a:xfrm>
            <a:off x="5294157" y="4036663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326AE4A-2A50-4A39-852D-5A83D4D0D306}"/>
              </a:ext>
            </a:extLst>
          </p:cNvPr>
          <p:cNvSpPr/>
          <p:nvPr/>
        </p:nvSpPr>
        <p:spPr>
          <a:xfrm>
            <a:off x="5294157" y="5152383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AD369657-009B-488E-A63B-666E0E7DFB8D}"/>
              </a:ext>
            </a:extLst>
          </p:cNvPr>
          <p:cNvSpPr/>
          <p:nvPr/>
        </p:nvSpPr>
        <p:spPr>
          <a:xfrm>
            <a:off x="5870472" y="4919314"/>
            <a:ext cx="5648238" cy="1102196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the Future workshop</a:t>
            </a:r>
          </a:p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multisectoral mentors- agree programme focus based on evidence 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BC2D6C11-25FD-4C09-A683-5419D0749296}"/>
              </a:ext>
            </a:extLst>
          </p:cNvPr>
          <p:cNvSpPr/>
          <p:nvPr/>
        </p:nvSpPr>
        <p:spPr>
          <a:xfrm>
            <a:off x="5870472" y="3688087"/>
            <a:ext cx="5552704" cy="1078890"/>
          </a:xfrm>
          <a:prstGeom prst="homePlate">
            <a:avLst>
              <a:gd name="adj" fmla="val 35226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enquiry 1:1 interviews with system leaders (LA, NHS, HE, CVS etc)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19B35784-D33C-44DC-81A0-F2361EB7E8FB}"/>
              </a:ext>
            </a:extLst>
          </p:cNvPr>
          <p:cNvSpPr/>
          <p:nvPr/>
        </p:nvSpPr>
        <p:spPr>
          <a:xfrm>
            <a:off x="5870472" y="2442660"/>
            <a:ext cx="5552704" cy="1102196"/>
          </a:xfrm>
          <a:prstGeom prst="homePlate">
            <a:avLst>
              <a:gd name="adj" fmla="val 3553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strategic evaluation of all existing plans and key planning documents</a:t>
            </a:r>
          </a:p>
        </p:txBody>
      </p:sp>
      <p:sp>
        <p:nvSpPr>
          <p:cNvPr id="35" name="!!DDS">
            <a:extLst>
              <a:ext uri="{FF2B5EF4-FFF2-40B4-BE49-F238E27FC236}">
                <a16:creationId xmlns:a16="http://schemas.microsoft.com/office/drawing/2014/main" id="{69E260B6-A1AD-4EDB-B96B-594F50042BBC}"/>
              </a:ext>
            </a:extLst>
          </p:cNvPr>
          <p:cNvSpPr/>
          <p:nvPr/>
        </p:nvSpPr>
        <p:spPr>
          <a:xfrm>
            <a:off x="5219094" y="1419826"/>
            <a:ext cx="6299616" cy="883015"/>
          </a:xfrm>
          <a:prstGeom prst="homePlate">
            <a:avLst>
              <a:gd name="adj" fmla="val 4449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 dominant strategy for growth around major challenges for anchors to solve,</a:t>
            </a:r>
          </a:p>
        </p:txBody>
      </p:sp>
    </p:spTree>
    <p:extLst>
      <p:ext uri="{BB962C8B-B14F-4D97-AF65-F5344CB8AC3E}">
        <p14:creationId xmlns:p14="http://schemas.microsoft.com/office/powerpoint/2010/main" val="17132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3204356-637C-4D14-974E-31F6C0E094F1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F78E1D-83D5-4D22-ACA5-97112834A32D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5B08F9-92A4-48AE-A678-899D05454A9B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AA3D05-6EE3-4416-9E9B-EF378398FE92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3B058E-973A-4ADA-A09A-65E500833983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220B20F-9636-455B-B33B-815E63B01823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59A3A2-F967-4592-9EA2-F1138EE8EF4D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EDFE90-2056-475D-B336-2995A1848A8D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C4A1444-E7F1-4F06-BAB7-61DE0D01367B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6" name="!!nhs">
            <a:extLst>
              <a:ext uri="{FF2B5EF4-FFF2-40B4-BE49-F238E27FC236}">
                <a16:creationId xmlns:a16="http://schemas.microsoft.com/office/drawing/2014/main" id="{71673D77-85FE-438D-91CE-A102AEF50918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47" name="!!LA">
            <a:extLst>
              <a:ext uri="{FF2B5EF4-FFF2-40B4-BE49-F238E27FC236}">
                <a16:creationId xmlns:a16="http://schemas.microsoft.com/office/drawing/2014/main" id="{1AA539E6-9B0D-4851-B50A-78C1D373039E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48" name="!!CG">
            <a:extLst>
              <a:ext uri="{FF2B5EF4-FFF2-40B4-BE49-F238E27FC236}">
                <a16:creationId xmlns:a16="http://schemas.microsoft.com/office/drawing/2014/main" id="{A3A3F403-337F-4C36-ADAB-4D2872BDD94F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49" name="!!EDU">
            <a:extLst>
              <a:ext uri="{FF2B5EF4-FFF2-40B4-BE49-F238E27FC236}">
                <a16:creationId xmlns:a16="http://schemas.microsoft.com/office/drawing/2014/main" id="{16467473-90F1-4EE4-9203-83D7BA336FA7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0" name="!!BLS">
            <a:extLst>
              <a:ext uri="{FF2B5EF4-FFF2-40B4-BE49-F238E27FC236}">
                <a16:creationId xmlns:a16="http://schemas.microsoft.com/office/drawing/2014/main" id="{465C3535-92BE-4E95-9D9A-ED03C43DEB67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1" name="!!IND">
            <a:extLst>
              <a:ext uri="{FF2B5EF4-FFF2-40B4-BE49-F238E27FC236}">
                <a16:creationId xmlns:a16="http://schemas.microsoft.com/office/drawing/2014/main" id="{2C234325-6AEA-4EE8-948C-AC09B405C329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2" name="!!CVS">
            <a:extLst>
              <a:ext uri="{FF2B5EF4-FFF2-40B4-BE49-F238E27FC236}">
                <a16:creationId xmlns:a16="http://schemas.microsoft.com/office/drawing/2014/main" id="{539B803A-48D7-4599-AD9A-CC16DBB598FF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5B24233-6856-497A-A097-678C3B9E8085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0A1F77F-BB69-420D-BD6D-9E0233F4C36C}"/>
              </a:ext>
            </a:extLst>
          </p:cNvPr>
          <p:cNvSpPr/>
          <p:nvPr/>
        </p:nvSpPr>
        <p:spPr>
          <a:xfrm>
            <a:off x="5279790" y="2811167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096F7E-66D2-4831-9505-21B20BEF191B}"/>
              </a:ext>
            </a:extLst>
          </p:cNvPr>
          <p:cNvSpPr/>
          <p:nvPr/>
        </p:nvSpPr>
        <p:spPr>
          <a:xfrm>
            <a:off x="5294157" y="4036663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326AE4A-2A50-4A39-852D-5A83D4D0D306}"/>
              </a:ext>
            </a:extLst>
          </p:cNvPr>
          <p:cNvSpPr/>
          <p:nvPr/>
        </p:nvSpPr>
        <p:spPr>
          <a:xfrm>
            <a:off x="5294157" y="5152383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Rectangular Callout 15">
            <a:extLst>
              <a:ext uri="{FF2B5EF4-FFF2-40B4-BE49-F238E27FC236}">
                <a16:creationId xmlns:a16="http://schemas.microsoft.com/office/drawing/2014/main" id="{01961DB0-E7A3-41B7-81A7-012DC5ADF78C}"/>
              </a:ext>
            </a:extLst>
          </p:cNvPr>
          <p:cNvSpPr/>
          <p:nvPr/>
        </p:nvSpPr>
        <p:spPr>
          <a:xfrm>
            <a:off x="2306672" y="1274618"/>
            <a:ext cx="9626899" cy="503557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41ED3DA7-4A36-4551-B998-7A936819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837" y="1927583"/>
            <a:ext cx="1602271" cy="14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8A9EFA6-CC24-4B83-98F0-88EE87DBAE31}"/>
              </a:ext>
            </a:extLst>
          </p:cNvPr>
          <p:cNvSpPr/>
          <p:nvPr/>
        </p:nvSpPr>
        <p:spPr>
          <a:xfrm>
            <a:off x="2511836" y="3284224"/>
            <a:ext cx="1602272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Patel of Bradford OBE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34B2DA-EFD1-470D-AF12-4DBF1BBDEFE2}"/>
              </a:ext>
            </a:extLst>
          </p:cNvPr>
          <p:cNvSpPr/>
          <p:nvPr/>
        </p:nvSpPr>
        <p:spPr>
          <a:xfrm>
            <a:off x="2509075" y="1375701"/>
            <a:ext cx="2113493" cy="49508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Workshop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4E79AD-5593-4A39-BFF1-C14EA20E515A}"/>
              </a:ext>
            </a:extLst>
          </p:cNvPr>
          <p:cNvGrpSpPr/>
          <p:nvPr/>
        </p:nvGrpSpPr>
        <p:grpSpPr>
          <a:xfrm>
            <a:off x="4955408" y="1604922"/>
            <a:ext cx="6793026" cy="4456747"/>
            <a:chOff x="1517610" y="2442660"/>
            <a:chExt cx="9905566" cy="3345026"/>
          </a:xfrm>
        </p:grpSpPr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AA7E871F-26CD-406D-826A-AB5AACEC1887}"/>
                </a:ext>
              </a:extLst>
            </p:cNvPr>
            <p:cNvSpPr/>
            <p:nvPr/>
          </p:nvSpPr>
          <p:spPr>
            <a:xfrm>
              <a:off x="1517610" y="4919314"/>
              <a:ext cx="9905566" cy="868372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challenge is also a magnet for growth? </a:t>
              </a:r>
            </a:p>
          </p:txBody>
        </p:sp>
        <p:sp>
          <p:nvSpPr>
            <p:cNvPr id="69" name="Arrow: Pentagon 68">
              <a:extLst>
                <a:ext uri="{FF2B5EF4-FFF2-40B4-BE49-F238E27FC236}">
                  <a16:creationId xmlns:a16="http://schemas.microsoft.com/office/drawing/2014/main" id="{21275F9A-A20B-4D9C-97D5-8F79F681A1E6}"/>
                </a:ext>
              </a:extLst>
            </p:cNvPr>
            <p:cNvSpPr/>
            <p:nvPr/>
          </p:nvSpPr>
          <p:spPr>
            <a:xfrm>
              <a:off x="1517610" y="3688087"/>
              <a:ext cx="9905566" cy="1078890"/>
            </a:xfrm>
            <a:prstGeom prst="homePlate">
              <a:avLst>
                <a:gd name="adj" fmla="val 3522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intervention that is best-suited to a system approach as opposed to traditional siloed activity?</a:t>
              </a:r>
            </a:p>
          </p:txBody>
        </p:sp>
        <p:sp>
          <p:nvSpPr>
            <p:cNvPr id="72" name="Arrow: Pentagon 71">
              <a:extLst>
                <a:ext uri="{FF2B5EF4-FFF2-40B4-BE49-F238E27FC236}">
                  <a16:creationId xmlns:a16="http://schemas.microsoft.com/office/drawing/2014/main" id="{F711C1D1-0B39-4496-8CC7-3A5C29CD35B3}"/>
                </a:ext>
              </a:extLst>
            </p:cNvPr>
            <p:cNvSpPr/>
            <p:nvPr/>
          </p:nvSpPr>
          <p:spPr>
            <a:xfrm>
              <a:off x="1517610" y="2442660"/>
              <a:ext cx="9905566" cy="1102196"/>
            </a:xfrm>
            <a:prstGeom prst="homePlate">
              <a:avLst>
                <a:gd name="adj" fmla="val 35539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88000"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challenge which would have the greatest impact across the entirety of the system?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3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220B20F-9636-455B-B33B-815E63B01823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59A3A2-F967-4592-9EA2-F1138EE8EF4D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EDFE90-2056-475D-B336-2995A1848A8D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9FBCA-63AA-406F-9425-6513E6FE2EC1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BAF2D7-0E4E-4800-B0AB-5870C8A60C87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EE3FE-E5EB-4B8F-87A6-D45DA0924F19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7AD48D-6AD0-4EC8-BADD-5A8C8E69AC1C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C4A1444-E7F1-4F06-BAB7-61DE0D01367B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14" name="!!Group 1"/>
          <p:cNvSpPr/>
          <p:nvPr/>
        </p:nvSpPr>
        <p:spPr>
          <a:xfrm>
            <a:off x="7810341" y="3690780"/>
            <a:ext cx="1840489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AD3EC-5BA6-4B4D-A0FD-C85B72B1F023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86400" y="3648701"/>
            <a:ext cx="230591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6" name="!!nhs">
            <a:extLst>
              <a:ext uri="{FF2B5EF4-FFF2-40B4-BE49-F238E27FC236}">
                <a16:creationId xmlns:a16="http://schemas.microsoft.com/office/drawing/2014/main" id="{71673D77-85FE-438D-91CE-A102AEF50918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47" name="!!LA">
            <a:extLst>
              <a:ext uri="{FF2B5EF4-FFF2-40B4-BE49-F238E27FC236}">
                <a16:creationId xmlns:a16="http://schemas.microsoft.com/office/drawing/2014/main" id="{1AA539E6-9B0D-4851-B50A-78C1D373039E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48" name="!!CG">
            <a:extLst>
              <a:ext uri="{FF2B5EF4-FFF2-40B4-BE49-F238E27FC236}">
                <a16:creationId xmlns:a16="http://schemas.microsoft.com/office/drawing/2014/main" id="{A3A3F403-337F-4C36-ADAB-4D2872BDD94F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49" name="!!EDU">
            <a:extLst>
              <a:ext uri="{FF2B5EF4-FFF2-40B4-BE49-F238E27FC236}">
                <a16:creationId xmlns:a16="http://schemas.microsoft.com/office/drawing/2014/main" id="{16467473-90F1-4EE4-9203-83D7BA336FA7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0" name="!!BLS">
            <a:extLst>
              <a:ext uri="{FF2B5EF4-FFF2-40B4-BE49-F238E27FC236}">
                <a16:creationId xmlns:a16="http://schemas.microsoft.com/office/drawing/2014/main" id="{465C3535-92BE-4E95-9D9A-ED03C43DEB67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1" name="!!IND">
            <a:extLst>
              <a:ext uri="{FF2B5EF4-FFF2-40B4-BE49-F238E27FC236}">
                <a16:creationId xmlns:a16="http://schemas.microsoft.com/office/drawing/2014/main" id="{2C234325-6AEA-4EE8-948C-AC09B405C329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2" name="!!CVS">
            <a:extLst>
              <a:ext uri="{FF2B5EF4-FFF2-40B4-BE49-F238E27FC236}">
                <a16:creationId xmlns:a16="http://schemas.microsoft.com/office/drawing/2014/main" id="{539B803A-48D7-4599-AD9A-CC16DBB598FF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3A93F-AA68-4FB5-8350-9550405DBD54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57285F0-557E-4977-A35F-54D2C1F59317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D7B863-C9F5-46B7-8068-1FEFAD60E5D0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3530A8-93F7-4FB5-ABA8-2F5760E11597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BBD3A2-5250-4CB6-970C-CA86313434AA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62B9C1-EE61-44CB-A909-3DAF4D467225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E819EC-E294-4154-82CB-2CDE16432922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C091DE-2502-4391-B8F1-0B301C9971E0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FD88FC-4185-4BF8-90F7-5060D6FEC6E4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95AF63-8CEC-4513-9FDA-86ABCB6B6201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581556-3983-4B01-991E-4FB349A3B86E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</a:t>
            </a:r>
            <a:r>
              <a:rPr kumimoji="0" lang="en-GB" sz="15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Planning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!!nhs">
            <a:extLst>
              <a:ext uri="{FF2B5EF4-FFF2-40B4-BE49-F238E27FC236}">
                <a16:creationId xmlns:a16="http://schemas.microsoft.com/office/drawing/2014/main" id="{BC800928-A740-4F9E-8926-7F8DA6B0CD9E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0" name="!!LA">
            <a:extLst>
              <a:ext uri="{FF2B5EF4-FFF2-40B4-BE49-F238E27FC236}">
                <a16:creationId xmlns:a16="http://schemas.microsoft.com/office/drawing/2014/main" id="{232468EE-E7BE-4480-9D57-B3B6FADA8DFB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51" name="!!CG">
            <a:extLst>
              <a:ext uri="{FF2B5EF4-FFF2-40B4-BE49-F238E27FC236}">
                <a16:creationId xmlns:a16="http://schemas.microsoft.com/office/drawing/2014/main" id="{AB87D120-ACD0-4752-81FD-D2C02C8AFC89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52" name="!!EDU">
            <a:extLst>
              <a:ext uri="{FF2B5EF4-FFF2-40B4-BE49-F238E27FC236}">
                <a16:creationId xmlns:a16="http://schemas.microsoft.com/office/drawing/2014/main" id="{9082CF59-F8F4-4051-B2D6-270CC395B4D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3" name="!!BLS">
            <a:extLst>
              <a:ext uri="{FF2B5EF4-FFF2-40B4-BE49-F238E27FC236}">
                <a16:creationId xmlns:a16="http://schemas.microsoft.com/office/drawing/2014/main" id="{830A8686-BF31-4F18-B0F3-B90E765B8E80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4" name="!!IND">
            <a:extLst>
              <a:ext uri="{FF2B5EF4-FFF2-40B4-BE49-F238E27FC236}">
                <a16:creationId xmlns:a16="http://schemas.microsoft.com/office/drawing/2014/main" id="{ED1D13D8-3336-4FD7-A3C8-AF8E8CB18D95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5" name="!!CVS">
            <a:extLst>
              <a:ext uri="{FF2B5EF4-FFF2-40B4-BE49-F238E27FC236}">
                <a16:creationId xmlns:a16="http://schemas.microsoft.com/office/drawing/2014/main" id="{FB4EF8BB-991E-48AA-AD25-22D19110BCFD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17891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D2DDD85E-D044-46DD-A287-D1996EB4E81D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8320C4-C5E5-48D6-A457-5A559CE98239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E74336-439A-4E16-ACAF-F390B1A2BDC5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C67A0E-3FEE-41E3-9471-257B83687742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62B9C1-EE61-44CB-A909-3DAF4D467225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E819EC-E294-4154-82CB-2CDE16432922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C091DE-2502-4391-B8F1-0B301C9971E0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FD88FC-4185-4BF8-90F7-5060D6FEC6E4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95AF63-8CEC-4513-9FDA-86ABCB6B6201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12106A-0FAA-43F4-A442-79505424F1BC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!!nhs">
            <a:extLst>
              <a:ext uri="{FF2B5EF4-FFF2-40B4-BE49-F238E27FC236}">
                <a16:creationId xmlns:a16="http://schemas.microsoft.com/office/drawing/2014/main" id="{BC800928-A740-4F9E-8926-7F8DA6B0CD9E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0" name="!!LA">
            <a:extLst>
              <a:ext uri="{FF2B5EF4-FFF2-40B4-BE49-F238E27FC236}">
                <a16:creationId xmlns:a16="http://schemas.microsoft.com/office/drawing/2014/main" id="{232468EE-E7BE-4480-9D57-B3B6FADA8DFB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51" name="!!CG">
            <a:extLst>
              <a:ext uri="{FF2B5EF4-FFF2-40B4-BE49-F238E27FC236}">
                <a16:creationId xmlns:a16="http://schemas.microsoft.com/office/drawing/2014/main" id="{AB87D120-ACD0-4752-81FD-D2C02C8AFC89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52" name="!!EDU">
            <a:extLst>
              <a:ext uri="{FF2B5EF4-FFF2-40B4-BE49-F238E27FC236}">
                <a16:creationId xmlns:a16="http://schemas.microsoft.com/office/drawing/2014/main" id="{9082CF59-F8F4-4051-B2D6-270CC395B4D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3" name="!!BLS">
            <a:extLst>
              <a:ext uri="{FF2B5EF4-FFF2-40B4-BE49-F238E27FC236}">
                <a16:creationId xmlns:a16="http://schemas.microsoft.com/office/drawing/2014/main" id="{830A8686-BF31-4F18-B0F3-B90E765B8E80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4" name="!!IND">
            <a:extLst>
              <a:ext uri="{FF2B5EF4-FFF2-40B4-BE49-F238E27FC236}">
                <a16:creationId xmlns:a16="http://schemas.microsoft.com/office/drawing/2014/main" id="{ED1D13D8-3336-4FD7-A3C8-AF8E8CB18D95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5" name="!!CVS">
            <a:extLst>
              <a:ext uri="{FF2B5EF4-FFF2-40B4-BE49-F238E27FC236}">
                <a16:creationId xmlns:a16="http://schemas.microsoft.com/office/drawing/2014/main" id="{FB4EF8BB-991E-48AA-AD25-22D19110BCFD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37" name="Rectangular Callout 15">
            <a:extLst>
              <a:ext uri="{FF2B5EF4-FFF2-40B4-BE49-F238E27FC236}">
                <a16:creationId xmlns:a16="http://schemas.microsoft.com/office/drawing/2014/main" id="{44B5A99E-4CDF-44EE-916E-3649AA2C0D2B}"/>
              </a:ext>
            </a:extLst>
          </p:cNvPr>
          <p:cNvSpPr/>
          <p:nvPr/>
        </p:nvSpPr>
        <p:spPr>
          <a:xfrm>
            <a:off x="5015345" y="450376"/>
            <a:ext cx="6761019" cy="6223139"/>
          </a:xfrm>
          <a:prstGeom prst="wedgeRectCallout">
            <a:avLst>
              <a:gd name="adj1" fmla="val -55488"/>
              <a:gd name="adj2" fmla="val -22246"/>
            </a:avLst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9946DF-B174-4825-B62E-A1942127AE9E}"/>
              </a:ext>
            </a:extLst>
          </p:cNvPr>
          <p:cNvGrpSpPr/>
          <p:nvPr/>
        </p:nvGrpSpPr>
        <p:grpSpPr>
          <a:xfrm>
            <a:off x="5164721" y="1562766"/>
            <a:ext cx="6157927" cy="1993933"/>
            <a:chOff x="5164721" y="1563484"/>
            <a:chExt cx="6335285" cy="301949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F159AC-FB9A-4EE6-BAD0-540EB2C15066}"/>
                </a:ext>
              </a:extLst>
            </p:cNvPr>
            <p:cNvSpPr/>
            <p:nvPr/>
          </p:nvSpPr>
          <p:spPr>
            <a:xfrm>
              <a:off x="5164721" y="2525995"/>
              <a:ext cx="349425" cy="49550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445548-79A1-4C97-A6A9-8A331E4EA6F1}"/>
                </a:ext>
              </a:extLst>
            </p:cNvPr>
            <p:cNvSpPr/>
            <p:nvPr/>
          </p:nvSpPr>
          <p:spPr>
            <a:xfrm>
              <a:off x="5700167" y="1563484"/>
              <a:ext cx="5799839" cy="30194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Establish Facing the Future Working Group</a:t>
              </a:r>
              <a:r>
                <a:rPr lang="en-GB" sz="1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reflective of;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r>
                <a:rPr lang="en-GB" sz="1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Services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Industry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r>
                <a:rPr lang="en-GB" sz="1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  <a:defRPr/>
              </a:pPr>
              <a:r>
                <a:rPr kumimoji="0" lang="en-GB" sz="1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Central Government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01E58-2001-4315-A6DA-CCCD4785290F}"/>
              </a:ext>
            </a:extLst>
          </p:cNvPr>
          <p:cNvGrpSpPr/>
          <p:nvPr/>
        </p:nvGrpSpPr>
        <p:grpSpPr>
          <a:xfrm>
            <a:off x="5198964" y="3648701"/>
            <a:ext cx="6088065" cy="1033545"/>
            <a:chOff x="5192323" y="4280447"/>
            <a:chExt cx="6289850" cy="103354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CF515B7-0917-447F-A3C7-01592FF48104}"/>
                </a:ext>
              </a:extLst>
            </p:cNvPr>
            <p:cNvSpPr/>
            <p:nvPr/>
          </p:nvSpPr>
          <p:spPr>
            <a:xfrm>
              <a:off x="5192323" y="4577285"/>
              <a:ext cx="349425" cy="36518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2BEBF9D-0E0C-4663-9621-12DC865B3ADE}"/>
                </a:ext>
              </a:extLst>
            </p:cNvPr>
            <p:cNvSpPr/>
            <p:nvPr/>
          </p:nvSpPr>
          <p:spPr>
            <a:xfrm>
              <a:off x="5731453" y="4280447"/>
              <a:ext cx="5750720" cy="1033545"/>
            </a:xfrm>
            <a:prstGeom prst="rect">
              <a:avLst/>
            </a:prstGeom>
            <a:solidFill>
              <a:srgbClr val="BC08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High level review of 15 year future skills and infrastructure requirements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6FE9DC-9D61-4455-A79E-9FD1D1691BB6}"/>
              </a:ext>
            </a:extLst>
          </p:cNvPr>
          <p:cNvGrpSpPr/>
          <p:nvPr/>
        </p:nvGrpSpPr>
        <p:grpSpPr>
          <a:xfrm>
            <a:off x="5192323" y="4804666"/>
            <a:ext cx="6178863" cy="754106"/>
            <a:chOff x="5192323" y="4804666"/>
            <a:chExt cx="6178863" cy="75410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1F3B820-8968-433E-B37C-EE734470BD96}"/>
                </a:ext>
              </a:extLst>
            </p:cNvPr>
            <p:cNvSpPr/>
            <p:nvPr/>
          </p:nvSpPr>
          <p:spPr>
            <a:xfrm>
              <a:off x="5192323" y="5008808"/>
              <a:ext cx="349425" cy="36518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A906618-3845-42E2-8F7F-37DD0385D6DB}"/>
                </a:ext>
              </a:extLst>
            </p:cNvPr>
            <p:cNvSpPr/>
            <p:nvPr/>
          </p:nvSpPr>
          <p:spPr>
            <a:xfrm>
              <a:off x="5663522" y="4804666"/>
              <a:ext cx="5707664" cy="7541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procurement pipelines and strategies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985360-CC17-4EAB-8EF5-10320ADE1A34}"/>
              </a:ext>
            </a:extLst>
          </p:cNvPr>
          <p:cNvGrpSpPr/>
          <p:nvPr/>
        </p:nvGrpSpPr>
        <p:grpSpPr>
          <a:xfrm>
            <a:off x="5192323" y="5652173"/>
            <a:ext cx="6178863" cy="887686"/>
            <a:chOff x="5192323" y="5652173"/>
            <a:chExt cx="6178863" cy="88768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9E100A2-D62E-441D-8107-A5082674312E}"/>
                </a:ext>
              </a:extLst>
            </p:cNvPr>
            <p:cNvSpPr/>
            <p:nvPr/>
          </p:nvSpPr>
          <p:spPr>
            <a:xfrm>
              <a:off x="5192323" y="5880150"/>
              <a:ext cx="349425" cy="365182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7F0B420-6837-42DD-A15B-C360B3CA5857}"/>
                </a:ext>
              </a:extLst>
            </p:cNvPr>
            <p:cNvSpPr/>
            <p:nvPr/>
          </p:nvSpPr>
          <p:spPr>
            <a:xfrm>
              <a:off x="5663522" y="5652173"/>
              <a:ext cx="5707664" cy="887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rtlCol="0" anchor="ctr"/>
            <a:lstStyle/>
            <a:p>
              <a:r>
                <a:rPr lang="en-GB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is the growth opportunity?</a:t>
              </a:r>
            </a:p>
          </p:txBody>
        </p:sp>
      </p:grpSp>
      <p:sp>
        <p:nvSpPr>
          <p:cNvPr id="43" name="!!DDS">
            <a:extLst>
              <a:ext uri="{FF2B5EF4-FFF2-40B4-BE49-F238E27FC236}">
                <a16:creationId xmlns:a16="http://schemas.microsoft.com/office/drawing/2014/main" id="{CB5EC4D2-8464-4AFB-8AFF-59AAC0CBCE24}"/>
              </a:ext>
            </a:extLst>
          </p:cNvPr>
          <p:cNvSpPr/>
          <p:nvPr/>
        </p:nvSpPr>
        <p:spPr>
          <a:xfrm>
            <a:off x="5219094" y="553965"/>
            <a:ext cx="6429270" cy="883015"/>
          </a:xfrm>
          <a:prstGeom prst="homePlate">
            <a:avLst>
              <a:gd name="adj" fmla="val 4449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the Dominant Strategy be supported by   existing plans, procurement needs and objectives across anchor organisations;</a:t>
            </a:r>
          </a:p>
        </p:txBody>
      </p:sp>
    </p:spTree>
    <p:extLst>
      <p:ext uri="{BB962C8B-B14F-4D97-AF65-F5344CB8AC3E}">
        <p14:creationId xmlns:p14="http://schemas.microsoft.com/office/powerpoint/2010/main" val="28588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5163193-725D-45EC-AF24-789DF8A25791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252E18-88BA-4656-943A-FB51A74DEAC7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456C0A-413C-47FC-ABCF-64758ABF972D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223AD5-0B73-41E7-91A3-4C27D37E9453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62B9C1-EE61-44CB-A909-3DAF4D467225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E819EC-E294-4154-82CB-2CDE16432922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C091DE-2502-4391-B8F1-0B301C9971E0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BFD88FC-4185-4BF8-90F7-5060D6FEC6E4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C95AF63-8CEC-4513-9FDA-86ABCB6B6201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65BBBB-9988-4BD1-ADA8-BE9844F5119B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!!nhs">
            <a:extLst>
              <a:ext uri="{FF2B5EF4-FFF2-40B4-BE49-F238E27FC236}">
                <a16:creationId xmlns:a16="http://schemas.microsoft.com/office/drawing/2014/main" id="{BC800928-A740-4F9E-8926-7F8DA6B0CD9E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0" name="!!LA">
            <a:extLst>
              <a:ext uri="{FF2B5EF4-FFF2-40B4-BE49-F238E27FC236}">
                <a16:creationId xmlns:a16="http://schemas.microsoft.com/office/drawing/2014/main" id="{232468EE-E7BE-4480-9D57-B3B6FADA8DFB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51" name="!!CG">
            <a:extLst>
              <a:ext uri="{FF2B5EF4-FFF2-40B4-BE49-F238E27FC236}">
                <a16:creationId xmlns:a16="http://schemas.microsoft.com/office/drawing/2014/main" id="{AB87D120-ACD0-4752-81FD-D2C02C8AFC89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52" name="!!EDU">
            <a:extLst>
              <a:ext uri="{FF2B5EF4-FFF2-40B4-BE49-F238E27FC236}">
                <a16:creationId xmlns:a16="http://schemas.microsoft.com/office/drawing/2014/main" id="{9082CF59-F8F4-4051-B2D6-270CC395B4D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53" name="!!BLS">
            <a:extLst>
              <a:ext uri="{FF2B5EF4-FFF2-40B4-BE49-F238E27FC236}">
                <a16:creationId xmlns:a16="http://schemas.microsoft.com/office/drawing/2014/main" id="{830A8686-BF31-4F18-B0F3-B90E765B8E80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54" name="!!IND">
            <a:extLst>
              <a:ext uri="{FF2B5EF4-FFF2-40B4-BE49-F238E27FC236}">
                <a16:creationId xmlns:a16="http://schemas.microsoft.com/office/drawing/2014/main" id="{ED1D13D8-3336-4FD7-A3C8-AF8E8CB18D95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55" name="!!CVS">
            <a:extLst>
              <a:ext uri="{FF2B5EF4-FFF2-40B4-BE49-F238E27FC236}">
                <a16:creationId xmlns:a16="http://schemas.microsoft.com/office/drawing/2014/main" id="{FB4EF8BB-991E-48AA-AD25-22D19110BCFD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902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FB9A8E8-01CA-4B34-9891-EACFF37FFC3E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B460A8-97BE-4400-A945-8072A44A8C29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E39895-39FE-47A2-8324-C661AEF43011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F164C5-0A04-4579-8330-B0D0B3C72FCF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5F150E-4BC4-4D4E-BDE3-44F731D3D453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77ACBF-EB37-4D5A-8810-6E2787E7A15D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EC3D81-DB88-4A5A-90AE-FA15CE5DB283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51D9E2-A083-4795-8C8C-2CD1B7F92D7A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4F0B2A-A0FF-4571-B388-1A106F1D9FE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91261E-E355-4C10-A007-D6C10BF37A20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8" name="!!nhs">
            <a:extLst>
              <a:ext uri="{FF2B5EF4-FFF2-40B4-BE49-F238E27FC236}">
                <a16:creationId xmlns:a16="http://schemas.microsoft.com/office/drawing/2014/main" id="{6EED730F-70CA-4414-982D-CD2B9D7BE4C6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9" name="!!LA">
            <a:extLst>
              <a:ext uri="{FF2B5EF4-FFF2-40B4-BE49-F238E27FC236}">
                <a16:creationId xmlns:a16="http://schemas.microsoft.com/office/drawing/2014/main" id="{DCDE9046-0103-43B1-990C-0A4BDDF5F3AD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60" name="!!CG">
            <a:extLst>
              <a:ext uri="{FF2B5EF4-FFF2-40B4-BE49-F238E27FC236}">
                <a16:creationId xmlns:a16="http://schemas.microsoft.com/office/drawing/2014/main" id="{CF2B34FC-1EAF-4564-8400-CD81BDBFB491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61" name="!!EDU">
            <a:extLst>
              <a:ext uri="{FF2B5EF4-FFF2-40B4-BE49-F238E27FC236}">
                <a16:creationId xmlns:a16="http://schemas.microsoft.com/office/drawing/2014/main" id="{E9F32EF8-DBAE-40AD-9569-AE923F4CF90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62" name="!!BLS">
            <a:extLst>
              <a:ext uri="{FF2B5EF4-FFF2-40B4-BE49-F238E27FC236}">
                <a16:creationId xmlns:a16="http://schemas.microsoft.com/office/drawing/2014/main" id="{E22178EB-F6E8-4F55-A8D8-911A4DD33E71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63" name="!!IND">
            <a:extLst>
              <a:ext uri="{FF2B5EF4-FFF2-40B4-BE49-F238E27FC236}">
                <a16:creationId xmlns:a16="http://schemas.microsoft.com/office/drawing/2014/main" id="{C6289D4D-8BDB-47A3-9692-0A8F426C044E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64" name="!!CVS">
            <a:extLst>
              <a:ext uri="{FF2B5EF4-FFF2-40B4-BE49-F238E27FC236}">
                <a16:creationId xmlns:a16="http://schemas.microsoft.com/office/drawing/2014/main" id="{9CFC6148-1C9A-4C6F-9A1A-0A9850572D0E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21797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2E2E9FF-4705-4C75-B28D-507B00CB8446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5C0BBC-ECD8-4DEB-B237-CE29464277B4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74CDA6-A60F-4812-87F4-C9D26213658C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AC3BA5-77EC-4720-AB63-BCCD976DFB1A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5F150E-4BC4-4D4E-BDE3-44F731D3D453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77ACBF-EB37-4D5A-8810-6E2787E7A15D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51D9E2-A083-4795-8C8C-2CD1B7F92D7A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4F0B2A-A0FF-4571-B388-1A106F1D9FE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91261E-E355-4C10-A007-D6C10BF37A20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021C7-4BC0-4C58-96C0-E3D6D2C2FCB8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F20E8E-914B-4B60-81C7-4096E16167D3}"/>
              </a:ext>
            </a:extLst>
          </p:cNvPr>
          <p:cNvSpPr/>
          <p:nvPr/>
        </p:nvSpPr>
        <p:spPr>
          <a:xfrm>
            <a:off x="5694514" y="2565202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B2633B-2E87-4874-8A13-98EAB9FE8242}"/>
              </a:ext>
            </a:extLst>
          </p:cNvPr>
          <p:cNvSpPr/>
          <p:nvPr/>
        </p:nvSpPr>
        <p:spPr>
          <a:xfrm>
            <a:off x="5708881" y="3610649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1E2E19-ABBF-4A5D-9872-8C74C807C577}"/>
              </a:ext>
            </a:extLst>
          </p:cNvPr>
          <p:cNvSpPr/>
          <p:nvPr/>
        </p:nvSpPr>
        <p:spPr>
          <a:xfrm>
            <a:off x="5708881" y="4716364"/>
            <a:ext cx="349425" cy="365182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!!nhs">
            <a:extLst>
              <a:ext uri="{FF2B5EF4-FFF2-40B4-BE49-F238E27FC236}">
                <a16:creationId xmlns:a16="http://schemas.microsoft.com/office/drawing/2014/main" id="{6EED730F-70CA-4414-982D-CD2B9D7BE4C6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9" name="!!LA">
            <a:extLst>
              <a:ext uri="{FF2B5EF4-FFF2-40B4-BE49-F238E27FC236}">
                <a16:creationId xmlns:a16="http://schemas.microsoft.com/office/drawing/2014/main" id="{DCDE9046-0103-43B1-990C-0A4BDDF5F3AD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60" name="!!CG">
            <a:extLst>
              <a:ext uri="{FF2B5EF4-FFF2-40B4-BE49-F238E27FC236}">
                <a16:creationId xmlns:a16="http://schemas.microsoft.com/office/drawing/2014/main" id="{CF2B34FC-1EAF-4564-8400-CD81BDBFB491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61" name="!!EDU">
            <a:extLst>
              <a:ext uri="{FF2B5EF4-FFF2-40B4-BE49-F238E27FC236}">
                <a16:creationId xmlns:a16="http://schemas.microsoft.com/office/drawing/2014/main" id="{E9F32EF8-DBAE-40AD-9569-AE923F4CF90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62" name="!!BLS">
            <a:extLst>
              <a:ext uri="{FF2B5EF4-FFF2-40B4-BE49-F238E27FC236}">
                <a16:creationId xmlns:a16="http://schemas.microsoft.com/office/drawing/2014/main" id="{E22178EB-F6E8-4F55-A8D8-911A4DD33E71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63" name="!!IND">
            <a:extLst>
              <a:ext uri="{FF2B5EF4-FFF2-40B4-BE49-F238E27FC236}">
                <a16:creationId xmlns:a16="http://schemas.microsoft.com/office/drawing/2014/main" id="{C6289D4D-8BDB-47A3-9692-0A8F426C044E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64" name="!!CVS">
            <a:extLst>
              <a:ext uri="{FF2B5EF4-FFF2-40B4-BE49-F238E27FC236}">
                <a16:creationId xmlns:a16="http://schemas.microsoft.com/office/drawing/2014/main" id="{9CFC6148-1C9A-4C6F-9A1A-0A9850572D0E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46" name="!!GP">
            <a:extLst>
              <a:ext uri="{FF2B5EF4-FFF2-40B4-BE49-F238E27FC236}">
                <a16:creationId xmlns:a16="http://schemas.microsoft.com/office/drawing/2014/main" id="{A1941F0D-BB51-482C-BEDC-E3F7E2AB1792}"/>
              </a:ext>
            </a:extLst>
          </p:cNvPr>
          <p:cNvSpPr/>
          <p:nvPr/>
        </p:nvSpPr>
        <p:spPr>
          <a:xfrm>
            <a:off x="5822622" y="1013706"/>
            <a:ext cx="5630590" cy="1087753"/>
          </a:xfrm>
          <a:prstGeom prst="homePlate">
            <a:avLst>
              <a:gd name="adj" fmla="val 7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GB"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 investment and supporting local growth via: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B995821A-9348-4CD8-A93E-3C1F6DA7716D}"/>
              </a:ext>
            </a:extLst>
          </p:cNvPr>
          <p:cNvSpPr/>
          <p:nvPr/>
        </p:nvSpPr>
        <p:spPr>
          <a:xfrm>
            <a:off x="6133697" y="2401502"/>
            <a:ext cx="5468956" cy="705597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early screening activity (1:1 interviews)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92623F8F-0C39-4DB8-99DF-3C29EB177BFF}"/>
              </a:ext>
            </a:extLst>
          </p:cNvPr>
          <p:cNvSpPr/>
          <p:nvPr/>
        </p:nvSpPr>
        <p:spPr>
          <a:xfrm>
            <a:off x="6133697" y="3465672"/>
            <a:ext cx="5468956" cy="705597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 presented and agreed by local authority</a:t>
            </a: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EF6480B2-9360-4953-A845-1DB7EF14D268}"/>
              </a:ext>
            </a:extLst>
          </p:cNvPr>
          <p:cNvSpPr/>
          <p:nvPr/>
        </p:nvSpPr>
        <p:spPr>
          <a:xfrm>
            <a:off x="6133697" y="4519869"/>
            <a:ext cx="5468956" cy="705597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GB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invited to Industry and Innovation Solutions Session</a:t>
            </a:r>
          </a:p>
        </p:txBody>
      </p:sp>
      <p:sp>
        <p:nvSpPr>
          <p:cNvPr id="41" name="Rectangular Callout 15">
            <a:extLst>
              <a:ext uri="{FF2B5EF4-FFF2-40B4-BE49-F238E27FC236}">
                <a16:creationId xmlns:a16="http://schemas.microsoft.com/office/drawing/2014/main" id="{74FF77F4-501D-4C25-BA8E-3F2BFA82A54C}"/>
              </a:ext>
            </a:extLst>
          </p:cNvPr>
          <p:cNvSpPr/>
          <p:nvPr/>
        </p:nvSpPr>
        <p:spPr>
          <a:xfrm>
            <a:off x="5402655" y="1274618"/>
            <a:ext cx="6488778" cy="5105710"/>
          </a:xfrm>
          <a:prstGeom prst="wedgeRectCallout">
            <a:avLst>
              <a:gd name="adj1" fmla="val -55134"/>
              <a:gd name="adj2" fmla="val 25696"/>
            </a:avLst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5BF95D5-9EB4-4110-8D4B-8E657C4D11D7}"/>
              </a:ext>
            </a:extLst>
          </p:cNvPr>
          <p:cNvSpPr/>
          <p:nvPr/>
        </p:nvSpPr>
        <p:spPr>
          <a:xfrm>
            <a:off x="5557665" y="2589992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A8945F-86D8-4F43-872C-D90C3B42363B}"/>
              </a:ext>
            </a:extLst>
          </p:cNvPr>
          <p:cNvSpPr/>
          <p:nvPr/>
        </p:nvSpPr>
        <p:spPr>
          <a:xfrm>
            <a:off x="5572032" y="3815488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ADFFFF-F3F4-49D1-931D-8F427FBC1896}"/>
              </a:ext>
            </a:extLst>
          </p:cNvPr>
          <p:cNvSpPr/>
          <p:nvPr/>
        </p:nvSpPr>
        <p:spPr>
          <a:xfrm>
            <a:off x="5572032" y="4931208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F288518C-0AD4-431F-B607-1AFE8960D010}"/>
              </a:ext>
            </a:extLst>
          </p:cNvPr>
          <p:cNvSpPr/>
          <p:nvPr/>
        </p:nvSpPr>
        <p:spPr>
          <a:xfrm>
            <a:off x="6148347" y="4698138"/>
            <a:ext cx="5552704" cy="1117147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requirements- workforce &amp; workplace, lifestyle &amp; logistics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1A6F83CB-7283-493D-9363-07149B237457}"/>
              </a:ext>
            </a:extLst>
          </p:cNvPr>
          <p:cNvSpPr/>
          <p:nvPr/>
        </p:nvSpPr>
        <p:spPr>
          <a:xfrm>
            <a:off x="6148347" y="3466912"/>
            <a:ext cx="5552704" cy="1078890"/>
          </a:xfrm>
          <a:prstGeom prst="homePlate">
            <a:avLst>
              <a:gd name="adj" fmla="val 35226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profiling- top 30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74486FDA-EAE3-4583-AB43-50CC9025763E}"/>
              </a:ext>
            </a:extLst>
          </p:cNvPr>
          <p:cNvSpPr/>
          <p:nvPr/>
        </p:nvSpPr>
        <p:spPr>
          <a:xfrm>
            <a:off x="6148347" y="2221485"/>
            <a:ext cx="5552704" cy="1102196"/>
          </a:xfrm>
          <a:prstGeom prst="homePlate">
            <a:avLst>
              <a:gd name="adj" fmla="val 3553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 on skills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2153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998218F-3310-4AE4-B9C1-892EFF384C4C}"/>
              </a:ext>
            </a:extLst>
          </p:cNvPr>
          <p:cNvSpPr/>
          <p:nvPr/>
        </p:nvSpPr>
        <p:spPr>
          <a:xfrm>
            <a:off x="5885410" y="2373069"/>
            <a:ext cx="1438131" cy="6011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Term Priorities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F717AA-92DE-4804-8BA8-FFFEEC102414}"/>
              </a:ext>
            </a:extLst>
          </p:cNvPr>
          <p:cNvSpPr/>
          <p:nvPr/>
        </p:nvSpPr>
        <p:spPr>
          <a:xfrm>
            <a:off x="5885410" y="3133192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Blueprint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89C59E3-117D-4246-BDA9-81F8FFD77F6F}"/>
              </a:ext>
            </a:extLst>
          </p:cNvPr>
          <p:cNvSpPr/>
          <p:nvPr/>
        </p:nvSpPr>
        <p:spPr>
          <a:xfrm>
            <a:off x="5885410" y="3878408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Systems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41ECCA-66B6-4394-9588-FFFD808F7CB5}"/>
              </a:ext>
            </a:extLst>
          </p:cNvPr>
          <p:cNvSpPr/>
          <p:nvPr/>
        </p:nvSpPr>
        <p:spPr>
          <a:xfrm>
            <a:off x="5885410" y="4611043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Siloed</a:t>
            </a:r>
            <a:r>
              <a:rPr kumimoji="0" lang="en-GB" sz="1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Budgets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9CB71E-CD01-4A80-A5DD-19B36D2E5F3B}"/>
              </a:ext>
            </a:extLst>
          </p:cNvPr>
          <p:cNvSpPr/>
          <p:nvPr/>
        </p:nvSpPr>
        <p:spPr>
          <a:xfrm>
            <a:off x="5885410" y="5390661"/>
            <a:ext cx="1438131" cy="59281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Fear &amp; Risk of Failure</a:t>
            </a: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 &amp; Community Engagement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Skills, Competence, &amp; Culture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45378" y="5632112"/>
            <a:ext cx="1840489" cy="694056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Transformation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471855" y="5582427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Service Integration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9BCB8C-494C-4007-80FF-40BF606201C0}"/>
              </a:ext>
            </a:extLst>
          </p:cNvPr>
          <p:cNvSpPr/>
          <p:nvPr/>
        </p:nvSpPr>
        <p:spPr>
          <a:xfrm>
            <a:off x="9986079" y="2974174"/>
            <a:ext cx="1947492" cy="2337413"/>
          </a:xfrm>
          <a:prstGeom prst="rect">
            <a:avLst/>
          </a:prstGeom>
          <a:solidFill>
            <a:srgbClr val="D6043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D50AB4-A43A-4FA2-A7CF-CF52FC1ABFE5}"/>
              </a:ext>
            </a:extLst>
          </p:cNvPr>
          <p:cNvSpPr/>
          <p:nvPr/>
        </p:nvSpPr>
        <p:spPr>
          <a:xfrm>
            <a:off x="490842" y="1769863"/>
            <a:ext cx="1720344" cy="63720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Government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508999-7FCA-4F56-BBB1-91577946B019}"/>
              </a:ext>
            </a:extLst>
          </p:cNvPr>
          <p:cNvSpPr/>
          <p:nvPr/>
        </p:nvSpPr>
        <p:spPr>
          <a:xfrm>
            <a:off x="493696" y="2449845"/>
            <a:ext cx="1720344" cy="6366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 CCGs, Trusts &amp; GPs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6B72B10-3ED6-4BCE-8576-211917A7DCFE}"/>
              </a:ext>
            </a:extLst>
          </p:cNvPr>
          <p:cNvSpPr/>
          <p:nvPr/>
        </p:nvSpPr>
        <p:spPr>
          <a:xfrm>
            <a:off x="490842" y="385960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Residents &amp; Third Sector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0981AF-37D3-4F3C-8062-0771AA4B547B}"/>
              </a:ext>
            </a:extLst>
          </p:cNvPr>
          <p:cNvSpPr/>
          <p:nvPr/>
        </p:nvSpPr>
        <p:spPr>
          <a:xfrm>
            <a:off x="490841" y="6005670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/ Private Sector Housing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3721140-6BC2-4C0D-A423-DFC9FFD710C3}"/>
              </a:ext>
            </a:extLst>
          </p:cNvPr>
          <p:cNvSpPr/>
          <p:nvPr/>
        </p:nvSpPr>
        <p:spPr>
          <a:xfrm>
            <a:off x="490842" y="3129272"/>
            <a:ext cx="1720344" cy="657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Associations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726C6AE-AD06-46F3-AF8A-C5D4552740D4}"/>
              </a:ext>
            </a:extLst>
          </p:cNvPr>
          <p:cNvSpPr/>
          <p:nvPr/>
        </p:nvSpPr>
        <p:spPr>
          <a:xfrm>
            <a:off x="490842" y="5287013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377E70E-0859-4319-8E37-CB58EE856D8C}"/>
              </a:ext>
            </a:extLst>
          </p:cNvPr>
          <p:cNvSpPr/>
          <p:nvPr/>
        </p:nvSpPr>
        <p:spPr>
          <a:xfrm>
            <a:off x="490842" y="4571411"/>
            <a:ext cx="1720344" cy="6588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Providers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402E52-B4CD-4547-9F83-49B2B1855D61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64A457-5278-4A0E-85B1-664A3295E5B6}"/>
              </a:ext>
            </a:extLst>
          </p:cNvPr>
          <p:cNvSpPr/>
          <p:nvPr/>
        </p:nvSpPr>
        <p:spPr>
          <a:xfrm>
            <a:off x="5774014" y="1146739"/>
            <a:ext cx="1622983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405BCF-A69A-4045-87DC-07DD150CF509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E0BF0C-49D1-4B59-90CF-8738CCFBAE49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82C6053-497F-434B-9860-AAC7D146B8D9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7D50AC-FFF6-4249-9FF7-F34DD75A513F}"/>
              </a:ext>
            </a:extLst>
          </p:cNvPr>
          <p:cNvSpPr/>
          <p:nvPr/>
        </p:nvSpPr>
        <p:spPr>
          <a:xfrm>
            <a:off x="209141" y="249370"/>
            <a:ext cx="4725930" cy="728397"/>
          </a:xfrm>
          <a:prstGeom prst="rect">
            <a:avLst/>
          </a:prstGeom>
          <a:solidFill>
            <a:srgbClr val="383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cap="small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Breaking Barriers Playbook</a:t>
            </a:r>
            <a:endParaRPr lang="en-GB" sz="2000" b="1" u="none" cap="small" baseline="0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EFFB783-10C1-4FFD-A3C8-830D7E613C41}"/>
              </a:ext>
            </a:extLst>
          </p:cNvPr>
          <p:cNvGrpSpPr/>
          <p:nvPr/>
        </p:nvGrpSpPr>
        <p:grpSpPr>
          <a:xfrm>
            <a:off x="4650330" y="261730"/>
            <a:ext cx="7342250" cy="6468854"/>
            <a:chOff x="4650330" y="261730"/>
            <a:chExt cx="7342250" cy="646885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C568FC8-504F-47AC-B3D7-5BC966A2540D}"/>
                </a:ext>
              </a:extLst>
            </p:cNvPr>
            <p:cNvGrpSpPr/>
            <p:nvPr/>
          </p:nvGrpSpPr>
          <p:grpSpPr>
            <a:xfrm>
              <a:off x="4650330" y="261730"/>
              <a:ext cx="7342250" cy="6468854"/>
              <a:chOff x="4650330" y="261730"/>
              <a:chExt cx="7342250" cy="6468854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C79FEFA-1991-4399-BAC4-81BC327A85E8}"/>
                  </a:ext>
                </a:extLst>
              </p:cNvPr>
              <p:cNvGrpSpPr/>
              <p:nvPr/>
            </p:nvGrpSpPr>
            <p:grpSpPr>
              <a:xfrm>
                <a:off x="4650330" y="261730"/>
                <a:ext cx="7342250" cy="6468854"/>
                <a:chOff x="4650330" y="261730"/>
                <a:chExt cx="7342250" cy="6468854"/>
              </a:xfrm>
            </p:grpSpPr>
            <p:sp>
              <p:nvSpPr>
                <p:cNvPr id="56" name="Rectangular Callout 22">
                  <a:extLst>
                    <a:ext uri="{FF2B5EF4-FFF2-40B4-BE49-F238E27FC236}">
                      <a16:creationId xmlns:a16="http://schemas.microsoft.com/office/drawing/2014/main" id="{07C01CC5-4273-4F39-9290-1F8B90514C15}"/>
                    </a:ext>
                  </a:extLst>
                </p:cNvPr>
                <p:cNvSpPr/>
                <p:nvPr/>
              </p:nvSpPr>
              <p:spPr>
                <a:xfrm>
                  <a:off x="4650330" y="261730"/>
                  <a:ext cx="7342250" cy="6468854"/>
                </a:xfrm>
                <a:prstGeom prst="wedgeRectCallout">
                  <a:avLst>
                    <a:gd name="adj1" fmla="val -53765"/>
                    <a:gd name="adj2" fmla="val 34567"/>
                  </a:avLst>
                </a:prstGeom>
                <a:solidFill>
                  <a:srgbClr val="004A82"/>
                </a:solidFill>
                <a:ln w="285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lIns="216000" rtlCol="0" anchor="t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Action Plan</a:t>
                  </a:r>
                  <a:endPara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7" name="Picture 2" descr="Image result for user icon">
                  <a:extLst>
                    <a:ext uri="{FF2B5EF4-FFF2-40B4-BE49-F238E27FC236}">
                      <a16:creationId xmlns:a16="http://schemas.microsoft.com/office/drawing/2014/main" id="{114C7578-178D-4340-ADE4-EC045397A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8081" y="1312406"/>
                  <a:ext cx="878188" cy="825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9EC76774-1D6D-4C61-8491-52B11596B173}"/>
                    </a:ext>
                  </a:extLst>
                </p:cNvPr>
                <p:cNvSpPr/>
                <p:nvPr/>
              </p:nvSpPr>
              <p:spPr>
                <a:xfrm>
                  <a:off x="6114607" y="1285752"/>
                  <a:ext cx="5592711" cy="9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Co-designed with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service users</a:t>
                  </a: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7C422DB5-E36A-4FFD-B235-A53DFBB203D9}"/>
                    </a:ext>
                  </a:extLst>
                </p:cNvPr>
                <p:cNvSpPr/>
                <p:nvPr/>
              </p:nvSpPr>
              <p:spPr>
                <a:xfrm>
                  <a:off x="6096000" y="2409277"/>
                  <a:ext cx="5592711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Workforce and skills plan</a:t>
                  </a:r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AE6C37D6-4862-4655-94DF-9907BE0AD1B0}"/>
                    </a:ext>
                  </a:extLst>
                </p:cNvPr>
                <p:cNvSpPr/>
                <p:nvPr/>
              </p:nvSpPr>
              <p:spPr>
                <a:xfrm>
                  <a:off x="6096001" y="3493483"/>
                  <a:ext cx="5611318" cy="9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Innovation and learning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from industry and CVS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A6C18D02-3079-4F43-BB82-7922DEB4F261}"/>
                    </a:ext>
                  </a:extLst>
                </p:cNvPr>
                <p:cNvSpPr/>
                <p:nvPr/>
              </p:nvSpPr>
              <p:spPr>
                <a:xfrm>
                  <a:off x="6096001" y="4661506"/>
                  <a:ext cx="5611318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Affordable &amp; sustainable</a:t>
                  </a:r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DEDDEE6B-9D82-4258-B11F-748BD830E0C9}"/>
                    </a:ext>
                  </a:extLst>
                </p:cNvPr>
                <p:cNvSpPr/>
                <p:nvPr/>
              </p:nvSpPr>
              <p:spPr>
                <a:xfrm>
                  <a:off x="6096001" y="5673927"/>
                  <a:ext cx="5611318" cy="799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4A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Governance route map</a:t>
                  </a:r>
                </a:p>
              </p:txBody>
            </p:sp>
            <p:pic>
              <p:nvPicPr>
                <p:cNvPr id="81" name="Picture 4" descr="Image result for skills icon">
                  <a:extLst>
                    <a:ext uri="{FF2B5EF4-FFF2-40B4-BE49-F238E27FC236}">
                      <a16:creationId xmlns:a16="http://schemas.microsoft.com/office/drawing/2014/main" id="{60AE7781-EE28-40C5-9CFD-AE70605A1B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5340" y="3518300"/>
                  <a:ext cx="878188" cy="878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10" descr="Image result for plan icon">
                  <a:extLst>
                    <a:ext uri="{FF2B5EF4-FFF2-40B4-BE49-F238E27FC236}">
                      <a16:creationId xmlns:a16="http://schemas.microsoft.com/office/drawing/2014/main" id="{ABAC5227-1275-4A26-873D-58648879C5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8184" y="2347828"/>
                  <a:ext cx="952500" cy="952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590C86F-6441-4126-96C7-8EA8222AB244}"/>
                  </a:ext>
                </a:extLst>
              </p:cNvPr>
              <p:cNvSpPr/>
              <p:nvPr/>
            </p:nvSpPr>
            <p:spPr>
              <a:xfrm>
                <a:off x="6168667" y="1360854"/>
                <a:ext cx="872963" cy="790673"/>
              </a:xfrm>
              <a:prstGeom prst="roundRect">
                <a:avLst/>
              </a:prstGeom>
              <a:solidFill>
                <a:srgbClr val="004A8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4C3DF75D-6630-417D-A416-F99FB0BA90BB}"/>
                  </a:ext>
                </a:extLst>
              </p:cNvPr>
              <p:cNvSpPr/>
              <p:nvPr/>
            </p:nvSpPr>
            <p:spPr>
              <a:xfrm>
                <a:off x="6184923" y="2480190"/>
                <a:ext cx="874800" cy="662190"/>
              </a:xfrm>
              <a:prstGeom prst="roundRect">
                <a:avLst/>
              </a:prstGeom>
              <a:solidFill>
                <a:srgbClr val="004A8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97ACCD7-6B5F-403F-8E45-2B47B0EC3B95}"/>
                  </a:ext>
                </a:extLst>
              </p:cNvPr>
              <p:cNvSpPr/>
              <p:nvPr/>
            </p:nvSpPr>
            <p:spPr>
              <a:xfrm>
                <a:off x="6191398" y="3568795"/>
                <a:ext cx="872963" cy="790673"/>
              </a:xfrm>
              <a:prstGeom prst="roundRect">
                <a:avLst/>
              </a:prstGeom>
              <a:solidFill>
                <a:srgbClr val="004A8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04A8198-C0E4-4C52-99A5-B26EFE8B1CD1}"/>
                  </a:ext>
                </a:extLst>
              </p:cNvPr>
              <p:cNvSpPr/>
              <p:nvPr/>
            </p:nvSpPr>
            <p:spPr>
              <a:xfrm>
                <a:off x="6191398" y="4734430"/>
                <a:ext cx="874800" cy="662190"/>
              </a:xfrm>
              <a:prstGeom prst="roundRect">
                <a:avLst/>
              </a:prstGeom>
              <a:solidFill>
                <a:srgbClr val="004A8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9EF559FE-BE82-41F7-A9DC-90E7C56B2C05}"/>
                  </a:ext>
                </a:extLst>
              </p:cNvPr>
              <p:cNvSpPr/>
              <p:nvPr/>
            </p:nvSpPr>
            <p:spPr>
              <a:xfrm>
                <a:off x="6191398" y="5762410"/>
                <a:ext cx="874800" cy="662190"/>
              </a:xfrm>
              <a:prstGeom prst="roundRect">
                <a:avLst/>
              </a:prstGeom>
              <a:solidFill>
                <a:srgbClr val="004A8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pic>
          <p:nvPicPr>
            <p:cNvPr id="48" name="Picture 12" descr="Image result for pound icon">
              <a:extLst>
                <a:ext uri="{FF2B5EF4-FFF2-40B4-BE49-F238E27FC236}">
                  <a16:creationId xmlns:a16="http://schemas.microsoft.com/office/drawing/2014/main" id="{0713606D-AE6B-4B48-B8AB-264AEDFFB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06" y="4614460"/>
              <a:ext cx="878188" cy="87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4" descr="Image result for map icon">
              <a:extLst>
                <a:ext uri="{FF2B5EF4-FFF2-40B4-BE49-F238E27FC236}">
                  <a16:creationId xmlns:a16="http://schemas.microsoft.com/office/drawing/2014/main" id="{30820158-C622-4E65-A0FE-E82E93F5A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844" y="5634789"/>
              <a:ext cx="965348" cy="839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736AF2F-E1E1-4C49-98DC-0135AC0F5B99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C8AB9C-D21E-46D7-B084-354B1C368AFD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F2C4C0-C893-4B1C-900D-C56A2558BF7C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36424B-694B-4058-A13E-45EA4C969F16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5F150E-4BC4-4D4E-BDE3-44F731D3D453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77ACBF-EB37-4D5A-8810-6E2787E7A15D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0F3634-E18B-4BB4-A50B-F0766D6E0B3F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51D9E2-A083-4795-8C8C-2CD1B7F92D7A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4F0B2A-A0FF-4571-B388-1A106F1D9FE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91261E-E355-4C10-A007-D6C10BF37A20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Vision </a:t>
            </a:r>
            <a:endParaRPr lang="en-GB" sz="1500" b="1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473552" y="4758780"/>
            <a:ext cx="221593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8" name="!!nhs">
            <a:extLst>
              <a:ext uri="{FF2B5EF4-FFF2-40B4-BE49-F238E27FC236}">
                <a16:creationId xmlns:a16="http://schemas.microsoft.com/office/drawing/2014/main" id="{6EED730F-70CA-4414-982D-CD2B9D7BE4C6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59" name="!!LA">
            <a:extLst>
              <a:ext uri="{FF2B5EF4-FFF2-40B4-BE49-F238E27FC236}">
                <a16:creationId xmlns:a16="http://schemas.microsoft.com/office/drawing/2014/main" id="{DCDE9046-0103-43B1-990C-0A4BDDF5F3AD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60" name="!!CG">
            <a:extLst>
              <a:ext uri="{FF2B5EF4-FFF2-40B4-BE49-F238E27FC236}">
                <a16:creationId xmlns:a16="http://schemas.microsoft.com/office/drawing/2014/main" id="{CF2B34FC-1EAF-4564-8400-CD81BDBFB491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61" name="!!EDU">
            <a:extLst>
              <a:ext uri="{FF2B5EF4-FFF2-40B4-BE49-F238E27FC236}">
                <a16:creationId xmlns:a16="http://schemas.microsoft.com/office/drawing/2014/main" id="{E9F32EF8-DBAE-40AD-9569-AE923F4CF90A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62" name="!!BLS">
            <a:extLst>
              <a:ext uri="{FF2B5EF4-FFF2-40B4-BE49-F238E27FC236}">
                <a16:creationId xmlns:a16="http://schemas.microsoft.com/office/drawing/2014/main" id="{E22178EB-F6E8-4F55-A8D8-911A4DD33E71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63" name="!!IND">
            <a:extLst>
              <a:ext uri="{FF2B5EF4-FFF2-40B4-BE49-F238E27FC236}">
                <a16:creationId xmlns:a16="http://schemas.microsoft.com/office/drawing/2014/main" id="{C6289D4D-8BDB-47A3-9692-0A8F426C044E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64" name="!!CVS">
            <a:extLst>
              <a:ext uri="{FF2B5EF4-FFF2-40B4-BE49-F238E27FC236}">
                <a16:creationId xmlns:a16="http://schemas.microsoft.com/office/drawing/2014/main" id="{9CFC6148-1C9A-4C6F-9A1A-0A9850572D0E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30933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BD93CF4-E8B6-42E8-A71A-E5D1AAA9496C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2290B8-6CAB-4DB7-9BF4-34CDE7662A73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5594EC-69A1-45C0-AE23-7AA5625CB8A7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2622F3-E4B8-413E-9E76-1C400C4EF686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F58F07-C221-4195-91D1-274269343174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4A6D6A-0956-4FBC-81EE-B88E312D2EAF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C21D2F-0712-4BB4-ADBA-ECC0661F883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1CC610C-42BB-4C37-A44D-B3BE539E1917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CF166F8-1C35-4C93-9E5F-953A42C6D8E1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D1F64D-3336-40D9-820F-5CB71567E899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Vision 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Attracting investment into the challenge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1" name="!!nhs">
            <a:extLst>
              <a:ext uri="{FF2B5EF4-FFF2-40B4-BE49-F238E27FC236}">
                <a16:creationId xmlns:a16="http://schemas.microsoft.com/office/drawing/2014/main" id="{3FA2DF8C-6775-484D-BBDC-050E2FEF20E0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72" name="!!LA">
            <a:extLst>
              <a:ext uri="{FF2B5EF4-FFF2-40B4-BE49-F238E27FC236}">
                <a16:creationId xmlns:a16="http://schemas.microsoft.com/office/drawing/2014/main" id="{65F0F23C-B930-4F8F-A13B-D01072E05D07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73" name="!!CG">
            <a:extLst>
              <a:ext uri="{FF2B5EF4-FFF2-40B4-BE49-F238E27FC236}">
                <a16:creationId xmlns:a16="http://schemas.microsoft.com/office/drawing/2014/main" id="{4CD87676-85A3-484C-A96E-E356DE249B32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4" name="!!EDU">
            <a:extLst>
              <a:ext uri="{FF2B5EF4-FFF2-40B4-BE49-F238E27FC236}">
                <a16:creationId xmlns:a16="http://schemas.microsoft.com/office/drawing/2014/main" id="{7001D25D-C92A-4B47-8B32-D65FC106BBEF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75" name="!!BLS">
            <a:extLst>
              <a:ext uri="{FF2B5EF4-FFF2-40B4-BE49-F238E27FC236}">
                <a16:creationId xmlns:a16="http://schemas.microsoft.com/office/drawing/2014/main" id="{901F069A-B49F-403B-9880-1FA599D65306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76" name="!!IND">
            <a:extLst>
              <a:ext uri="{FF2B5EF4-FFF2-40B4-BE49-F238E27FC236}">
                <a16:creationId xmlns:a16="http://schemas.microsoft.com/office/drawing/2014/main" id="{22A2476F-45BB-49D3-BE68-B659634C5374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77" name="!!CVS">
            <a:extLst>
              <a:ext uri="{FF2B5EF4-FFF2-40B4-BE49-F238E27FC236}">
                <a16:creationId xmlns:a16="http://schemas.microsoft.com/office/drawing/2014/main" id="{42476F50-6E2F-49F8-A1AB-38DD724AD518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38497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7A5359EB-FDE3-4B94-B994-3EB10264615C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FC62FA9-4773-4D02-849C-6D11AEF659C5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AECC242-4634-4CE8-98EB-01361C00E859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C6F8645-552C-401A-95AE-9FCBBD390803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F58F07-C221-4195-91D1-274269343174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4A6D6A-0956-4FBC-81EE-B88E312D2EAF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C21D2F-0712-4BB4-ADBA-ECC0661F883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C51075-CADB-44FD-9A60-5D196B78E014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CF166F8-1C35-4C93-9E5F-953A42C6D8E1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D1F64D-3336-40D9-820F-5CB71567E899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lvl="0" defTabSz="914400">
              <a:defRPr/>
            </a:pPr>
            <a:r>
              <a:rPr lang="en-GB" sz="15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for the future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Attracting investment into the challenge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1" name="!!nhs">
            <a:extLst>
              <a:ext uri="{FF2B5EF4-FFF2-40B4-BE49-F238E27FC236}">
                <a16:creationId xmlns:a16="http://schemas.microsoft.com/office/drawing/2014/main" id="{3FA2DF8C-6775-484D-BBDC-050E2FEF20E0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72" name="!!LA">
            <a:extLst>
              <a:ext uri="{FF2B5EF4-FFF2-40B4-BE49-F238E27FC236}">
                <a16:creationId xmlns:a16="http://schemas.microsoft.com/office/drawing/2014/main" id="{65F0F23C-B930-4F8F-A13B-D01072E05D07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73" name="!!CG">
            <a:extLst>
              <a:ext uri="{FF2B5EF4-FFF2-40B4-BE49-F238E27FC236}">
                <a16:creationId xmlns:a16="http://schemas.microsoft.com/office/drawing/2014/main" id="{4CD87676-85A3-484C-A96E-E356DE249B32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4" name="!!EDU">
            <a:extLst>
              <a:ext uri="{FF2B5EF4-FFF2-40B4-BE49-F238E27FC236}">
                <a16:creationId xmlns:a16="http://schemas.microsoft.com/office/drawing/2014/main" id="{7001D25D-C92A-4B47-8B32-D65FC106BBEF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75" name="!!BLS">
            <a:extLst>
              <a:ext uri="{FF2B5EF4-FFF2-40B4-BE49-F238E27FC236}">
                <a16:creationId xmlns:a16="http://schemas.microsoft.com/office/drawing/2014/main" id="{901F069A-B49F-403B-9880-1FA599D65306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76" name="!!IND">
            <a:extLst>
              <a:ext uri="{FF2B5EF4-FFF2-40B4-BE49-F238E27FC236}">
                <a16:creationId xmlns:a16="http://schemas.microsoft.com/office/drawing/2014/main" id="{22A2476F-45BB-49D3-BE68-B659634C5374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77" name="!!CVS">
            <a:extLst>
              <a:ext uri="{FF2B5EF4-FFF2-40B4-BE49-F238E27FC236}">
                <a16:creationId xmlns:a16="http://schemas.microsoft.com/office/drawing/2014/main" id="{42476F50-6E2F-49F8-A1AB-38DD724AD518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  <p:sp>
        <p:nvSpPr>
          <p:cNvPr id="58" name="Rectangular Callout 15">
            <a:extLst>
              <a:ext uri="{FF2B5EF4-FFF2-40B4-BE49-F238E27FC236}">
                <a16:creationId xmlns:a16="http://schemas.microsoft.com/office/drawing/2014/main" id="{E3877362-1733-469B-B707-93C15BAA0328}"/>
              </a:ext>
            </a:extLst>
          </p:cNvPr>
          <p:cNvSpPr/>
          <p:nvPr/>
        </p:nvSpPr>
        <p:spPr>
          <a:xfrm>
            <a:off x="5473551" y="802258"/>
            <a:ext cx="6450894" cy="5555869"/>
          </a:xfrm>
          <a:prstGeom prst="wedgeRectCallout">
            <a:avLst>
              <a:gd name="adj1" fmla="val -59911"/>
              <a:gd name="adj2" fmla="val 41000"/>
            </a:avLst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216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3B5BE03-3721-46B3-BE33-073C72190BBB}"/>
              </a:ext>
            </a:extLst>
          </p:cNvPr>
          <p:cNvSpPr/>
          <p:nvPr/>
        </p:nvSpPr>
        <p:spPr>
          <a:xfrm>
            <a:off x="5557665" y="1217631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D250992-7F05-413A-A415-31420A1C0877}"/>
              </a:ext>
            </a:extLst>
          </p:cNvPr>
          <p:cNvSpPr/>
          <p:nvPr/>
        </p:nvSpPr>
        <p:spPr>
          <a:xfrm>
            <a:off x="5572032" y="2128457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34D490F-BAB3-4395-BB14-7BDEAA00EF4A}"/>
              </a:ext>
            </a:extLst>
          </p:cNvPr>
          <p:cNvSpPr/>
          <p:nvPr/>
        </p:nvSpPr>
        <p:spPr>
          <a:xfrm>
            <a:off x="5572032" y="5486524"/>
            <a:ext cx="349425" cy="36518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9" name="Arrow: Pentagon 78">
            <a:extLst>
              <a:ext uri="{FF2B5EF4-FFF2-40B4-BE49-F238E27FC236}">
                <a16:creationId xmlns:a16="http://schemas.microsoft.com/office/drawing/2014/main" id="{A8648821-900D-4F2E-AFDE-F4DA30A5270C}"/>
              </a:ext>
            </a:extLst>
          </p:cNvPr>
          <p:cNvSpPr/>
          <p:nvPr/>
        </p:nvSpPr>
        <p:spPr>
          <a:xfrm>
            <a:off x="6148347" y="5253455"/>
            <a:ext cx="5552704" cy="86837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with agreed, shared ownership </a:t>
            </a: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E711BC17-EC45-402A-9328-9C29FE0D73C3}"/>
              </a:ext>
            </a:extLst>
          </p:cNvPr>
          <p:cNvSpPr/>
          <p:nvPr/>
        </p:nvSpPr>
        <p:spPr>
          <a:xfrm>
            <a:off x="6148347" y="1922076"/>
            <a:ext cx="5552704" cy="794500"/>
          </a:xfrm>
          <a:prstGeom prst="homePlate">
            <a:avLst>
              <a:gd name="adj" fmla="val 35226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Engagement and Industry Launch Day</a:t>
            </a: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4DACEB89-3907-40DC-9DB6-6D4D22A222BC}"/>
              </a:ext>
            </a:extLst>
          </p:cNvPr>
          <p:cNvSpPr/>
          <p:nvPr/>
        </p:nvSpPr>
        <p:spPr>
          <a:xfrm>
            <a:off x="6148347" y="994391"/>
            <a:ext cx="5552704" cy="811662"/>
          </a:xfrm>
          <a:prstGeom prst="homePlate">
            <a:avLst>
              <a:gd name="adj" fmla="val 3553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Shared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8D856-FF7E-45D0-B532-2BE845C25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877" y="2855055"/>
            <a:ext cx="5064241" cy="22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5C44B102-2A6F-4546-85E4-CBF5D917D27C}"/>
              </a:ext>
            </a:extLst>
          </p:cNvPr>
          <p:cNvSpPr/>
          <p:nvPr/>
        </p:nvSpPr>
        <p:spPr>
          <a:xfrm>
            <a:off x="5440539" y="2525570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1F55F6-9FEE-4A2A-AF15-6235D4C84461}"/>
              </a:ext>
            </a:extLst>
          </p:cNvPr>
          <p:cNvSpPr/>
          <p:nvPr/>
        </p:nvSpPr>
        <p:spPr>
          <a:xfrm>
            <a:off x="5440539" y="358019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BAA01A-64D5-4F3D-9D45-D5721B8C080D}"/>
              </a:ext>
            </a:extLst>
          </p:cNvPr>
          <p:cNvSpPr/>
          <p:nvPr/>
        </p:nvSpPr>
        <p:spPr>
          <a:xfrm>
            <a:off x="5440539" y="455631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A582EC-8EFE-4BBF-803D-E20E3034F1C3}"/>
              </a:ext>
            </a:extLst>
          </p:cNvPr>
          <p:cNvSpPr/>
          <p:nvPr/>
        </p:nvSpPr>
        <p:spPr>
          <a:xfrm>
            <a:off x="5440539" y="5574363"/>
            <a:ext cx="1645920" cy="74988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9F58F07-C221-4195-91D1-274269343174}"/>
              </a:ext>
            </a:extLst>
          </p:cNvPr>
          <p:cNvSpPr/>
          <p:nvPr/>
        </p:nvSpPr>
        <p:spPr>
          <a:xfrm>
            <a:off x="359001" y="1114081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4A6D6A-0956-4FBC-81EE-B88E312D2EAF}"/>
              </a:ext>
            </a:extLst>
          </p:cNvPr>
          <p:cNvSpPr/>
          <p:nvPr/>
        </p:nvSpPr>
        <p:spPr>
          <a:xfrm>
            <a:off x="9647702" y="1114208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A579D8-B06D-4481-8CC4-DD514FC87C2D}"/>
              </a:ext>
            </a:extLst>
          </p:cNvPr>
          <p:cNvSpPr/>
          <p:nvPr/>
        </p:nvSpPr>
        <p:spPr>
          <a:xfrm>
            <a:off x="5458711" y="1281714"/>
            <a:ext cx="1627748" cy="4153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8C21D2F-0712-4BB4-ADBA-ECC0661F883F}"/>
              </a:ext>
            </a:extLst>
          </p:cNvPr>
          <p:cNvSpPr/>
          <p:nvPr/>
        </p:nvSpPr>
        <p:spPr>
          <a:xfrm>
            <a:off x="2749241" y="1142342"/>
            <a:ext cx="2057400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CF166F8-1C35-4C93-9E5F-953A42C6D8E1}"/>
              </a:ext>
            </a:extLst>
          </p:cNvPr>
          <p:cNvSpPr/>
          <p:nvPr/>
        </p:nvSpPr>
        <p:spPr>
          <a:xfrm>
            <a:off x="7749739" y="1146889"/>
            <a:ext cx="1755041" cy="69405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D1F64D-3336-40D9-820F-5CB71567E899}"/>
              </a:ext>
            </a:extLst>
          </p:cNvPr>
          <p:cNvSpPr/>
          <p:nvPr/>
        </p:nvSpPr>
        <p:spPr>
          <a:xfrm>
            <a:off x="9876171" y="2974174"/>
            <a:ext cx="2057400" cy="2337413"/>
          </a:xfrm>
          <a:prstGeom prst="rect">
            <a:avLst/>
          </a:prstGeom>
          <a:solidFill>
            <a:srgbClr val="03654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Place-based approach that delivers Local Growth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2377059" y="2366871"/>
            <a:ext cx="837070" cy="117670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23899" y="2048380"/>
            <a:ext cx="1861968" cy="803523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Co-Design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3899" y="3690780"/>
            <a:ext cx="1861968" cy="659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Dominant Strategy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06672" y="3679893"/>
            <a:ext cx="2115699" cy="659584"/>
            <a:chOff x="2556054" y="2150351"/>
            <a:chExt cx="2282428" cy="659584"/>
          </a:xfrm>
        </p:grpSpPr>
        <p:sp>
          <p:nvSpPr>
            <p:cNvPr id="12" name="Freeform 11"/>
            <p:cNvSpPr/>
            <p:nvPr/>
          </p:nvSpPr>
          <p:spPr>
            <a:xfrm>
              <a:off x="2781082" y="215035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Alignment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556054" y="230843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473552" y="3648701"/>
            <a:ext cx="2350347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442087" y="2127245"/>
            <a:ext cx="1960568" cy="845452"/>
          </a:xfrm>
          <a:custGeom>
            <a:avLst/>
            <a:gdLst>
              <a:gd name="connsiteX0" fmla="*/ 0 w 2057400"/>
              <a:gd name="connsiteY0" fmla="*/ 0 h 659584"/>
              <a:gd name="connsiteX1" fmla="*/ 1397263 w 2057400"/>
              <a:gd name="connsiteY1" fmla="*/ 0 h 659584"/>
              <a:gd name="connsiteX2" fmla="*/ 1397263 w 2057400"/>
              <a:gd name="connsiteY2" fmla="*/ 127008 h 659584"/>
              <a:gd name="connsiteX3" fmla="*/ 1649582 w 2057400"/>
              <a:gd name="connsiteY3" fmla="*/ 127008 h 659584"/>
              <a:gd name="connsiteX4" fmla="*/ 1649582 w 2057400"/>
              <a:gd name="connsiteY4" fmla="*/ 261425 h 659584"/>
              <a:gd name="connsiteX5" fmla="*/ 1883230 w 2057400"/>
              <a:gd name="connsiteY5" fmla="*/ 261425 h 659584"/>
              <a:gd name="connsiteX6" fmla="*/ 1883230 w 2057400"/>
              <a:gd name="connsiteY6" fmla="*/ 407513 h 659584"/>
              <a:gd name="connsiteX7" fmla="*/ 2057400 w 2057400"/>
              <a:gd name="connsiteY7" fmla="*/ 407513 h 659584"/>
              <a:gd name="connsiteX8" fmla="*/ 2057400 w 2057400"/>
              <a:gd name="connsiteY8" fmla="*/ 659584 h 659584"/>
              <a:gd name="connsiteX9" fmla="*/ 0 w 2057400"/>
              <a:gd name="connsiteY9" fmla="*/ 659584 h 6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7400" h="659584">
                <a:moveTo>
                  <a:pt x="0" y="0"/>
                </a:moveTo>
                <a:lnTo>
                  <a:pt x="1397263" y="0"/>
                </a:lnTo>
                <a:lnTo>
                  <a:pt x="1397263" y="127008"/>
                </a:lnTo>
                <a:lnTo>
                  <a:pt x="1649582" y="127008"/>
                </a:lnTo>
                <a:lnTo>
                  <a:pt x="1649582" y="261425"/>
                </a:lnTo>
                <a:lnTo>
                  <a:pt x="1883230" y="261425"/>
                </a:lnTo>
                <a:lnTo>
                  <a:pt x="1883230" y="407513"/>
                </a:lnTo>
                <a:lnTo>
                  <a:pt x="2057400" y="407513"/>
                </a:lnTo>
                <a:lnTo>
                  <a:pt x="2057400" y="659584"/>
                </a:lnTo>
                <a:lnTo>
                  <a:pt x="0" y="659584"/>
                </a:lnTo>
                <a:close/>
              </a:path>
            </a:pathLst>
          </a:cu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lIns="252000" rIns="144000" rtlCol="0" anchor="ctr">
            <a:noAutofit/>
          </a:bodyPr>
          <a:lstStyle/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</a:p>
          <a:p>
            <a:pPr lvl="0" defTabSz="914400">
              <a:defRPr/>
            </a:pPr>
            <a:r>
              <a:rPr lang="en-GB" sz="15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73553" y="2080614"/>
            <a:ext cx="2350346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14129" y="2367380"/>
            <a:ext cx="376962" cy="365182"/>
          </a:xfrm>
          <a:prstGeom prst="ellipse">
            <a:avLst/>
          </a:prstGeom>
          <a:solidFill>
            <a:srgbClr val="1F4A7F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5378" y="4579194"/>
            <a:ext cx="1840489" cy="878584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 Vision</a:t>
            </a:r>
            <a:r>
              <a:rPr kumimoji="0" lang="en-GB" sz="15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473551" y="4758780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20227" y="4729181"/>
            <a:ext cx="2282428" cy="735860"/>
            <a:chOff x="2563992" y="4136125"/>
            <a:chExt cx="2282428" cy="735860"/>
          </a:xfrm>
        </p:grpSpPr>
        <p:sp>
          <p:nvSpPr>
            <p:cNvPr id="31" name="Freeform 30"/>
            <p:cNvSpPr/>
            <p:nvPr/>
          </p:nvSpPr>
          <p:spPr>
            <a:xfrm>
              <a:off x="2789020" y="4136125"/>
              <a:ext cx="2057400" cy="735860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63992" y="4309384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Bent Arrow 32"/>
          <p:cNvSpPr/>
          <p:nvPr/>
        </p:nvSpPr>
        <p:spPr>
          <a:xfrm flipV="1">
            <a:off x="2409048" y="4442880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45378" y="5632112"/>
            <a:ext cx="1840489" cy="694056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Pipeline</a:t>
            </a:r>
            <a:endParaRPr kumimoji="0" lang="en-GB" sz="15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471855" y="5582427"/>
            <a:ext cx="2350345" cy="743741"/>
          </a:xfrm>
          <a:prstGeom prst="rightArrow">
            <a:avLst/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120227" y="5619924"/>
            <a:ext cx="2282428" cy="659584"/>
            <a:chOff x="2573747" y="5189791"/>
            <a:chExt cx="2282428" cy="659584"/>
          </a:xfrm>
        </p:grpSpPr>
        <p:sp>
          <p:nvSpPr>
            <p:cNvPr id="42" name="Freeform 41"/>
            <p:cNvSpPr/>
            <p:nvPr/>
          </p:nvSpPr>
          <p:spPr>
            <a:xfrm>
              <a:off x="2798775" y="5189791"/>
              <a:ext cx="2057400" cy="659584"/>
            </a:xfrm>
            <a:custGeom>
              <a:avLst/>
              <a:gdLst>
                <a:gd name="connsiteX0" fmla="*/ 0 w 2057400"/>
                <a:gd name="connsiteY0" fmla="*/ 0 h 659584"/>
                <a:gd name="connsiteX1" fmla="*/ 1397263 w 2057400"/>
                <a:gd name="connsiteY1" fmla="*/ 0 h 659584"/>
                <a:gd name="connsiteX2" fmla="*/ 1397263 w 2057400"/>
                <a:gd name="connsiteY2" fmla="*/ 127008 h 659584"/>
                <a:gd name="connsiteX3" fmla="*/ 1649582 w 2057400"/>
                <a:gd name="connsiteY3" fmla="*/ 127008 h 659584"/>
                <a:gd name="connsiteX4" fmla="*/ 1649582 w 2057400"/>
                <a:gd name="connsiteY4" fmla="*/ 261425 h 659584"/>
                <a:gd name="connsiteX5" fmla="*/ 1883230 w 2057400"/>
                <a:gd name="connsiteY5" fmla="*/ 261425 h 659584"/>
                <a:gd name="connsiteX6" fmla="*/ 1883230 w 2057400"/>
                <a:gd name="connsiteY6" fmla="*/ 407513 h 659584"/>
                <a:gd name="connsiteX7" fmla="*/ 2057400 w 2057400"/>
                <a:gd name="connsiteY7" fmla="*/ 407513 h 659584"/>
                <a:gd name="connsiteX8" fmla="*/ 2057400 w 2057400"/>
                <a:gd name="connsiteY8" fmla="*/ 659584 h 659584"/>
                <a:gd name="connsiteX9" fmla="*/ 0 w 2057400"/>
                <a:gd name="connsiteY9" fmla="*/ 659584 h 6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0" h="659584">
                  <a:moveTo>
                    <a:pt x="0" y="0"/>
                  </a:moveTo>
                  <a:lnTo>
                    <a:pt x="1397263" y="0"/>
                  </a:lnTo>
                  <a:lnTo>
                    <a:pt x="1397263" y="127008"/>
                  </a:lnTo>
                  <a:lnTo>
                    <a:pt x="1649582" y="127008"/>
                  </a:lnTo>
                  <a:lnTo>
                    <a:pt x="1649582" y="261425"/>
                  </a:lnTo>
                  <a:lnTo>
                    <a:pt x="1883230" y="261425"/>
                  </a:lnTo>
                  <a:lnTo>
                    <a:pt x="1883230" y="407513"/>
                  </a:lnTo>
                  <a:lnTo>
                    <a:pt x="2057400" y="407513"/>
                  </a:lnTo>
                  <a:lnTo>
                    <a:pt x="2057400" y="659584"/>
                  </a:lnTo>
                  <a:lnTo>
                    <a:pt x="0" y="659584"/>
                  </a:lnTo>
                  <a:close/>
                </a:path>
              </a:pathLst>
            </a:custGeom>
            <a:solidFill>
              <a:srgbClr val="00206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wrap="square" lIns="252000" rIns="144000" rtlCol="0" anchor="ctr">
              <a:noAutofit/>
            </a:bodyPr>
            <a:lstStyle/>
            <a:p>
              <a:pPr lvl="0" defTabSz="914400">
                <a:defRPr/>
              </a:pPr>
              <a:r>
                <a:rPr lang="en-GB" sz="15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Attracting investment into the challenge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573747" y="5347879"/>
              <a:ext cx="376962" cy="365182"/>
            </a:xfrm>
            <a:prstGeom prst="ellipse">
              <a:avLst/>
            </a:prstGeom>
            <a:solidFill>
              <a:srgbClr val="1F4A7F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4" name="Bent Arrow 43"/>
          <p:cNvSpPr/>
          <p:nvPr/>
        </p:nvSpPr>
        <p:spPr>
          <a:xfrm flipV="1">
            <a:off x="2409048" y="5324404"/>
            <a:ext cx="717479" cy="843928"/>
          </a:xfrm>
          <a:prstGeom prst="bentArrow">
            <a:avLst>
              <a:gd name="adj1" fmla="val 25000"/>
              <a:gd name="adj2" fmla="val 25000"/>
              <a:gd name="adj3" fmla="val 34082"/>
              <a:gd name="adj4" fmla="val 43750"/>
            </a:avLst>
          </a:prstGeom>
          <a:solidFill>
            <a:srgbClr val="1F4A7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1" name="!!nhs">
            <a:extLst>
              <a:ext uri="{FF2B5EF4-FFF2-40B4-BE49-F238E27FC236}">
                <a16:creationId xmlns:a16="http://schemas.microsoft.com/office/drawing/2014/main" id="{3FA2DF8C-6775-484D-BBDC-050E2FEF20E0}"/>
              </a:ext>
            </a:extLst>
          </p:cNvPr>
          <p:cNvSpPr/>
          <p:nvPr/>
        </p:nvSpPr>
        <p:spPr>
          <a:xfrm>
            <a:off x="377485" y="1837132"/>
            <a:ext cx="1627748" cy="494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</a:p>
        </p:txBody>
      </p:sp>
      <p:sp>
        <p:nvSpPr>
          <p:cNvPr id="72" name="!!LA">
            <a:extLst>
              <a:ext uri="{FF2B5EF4-FFF2-40B4-BE49-F238E27FC236}">
                <a16:creationId xmlns:a16="http://schemas.microsoft.com/office/drawing/2014/main" id="{65F0F23C-B930-4F8F-A13B-D01072E05D07}"/>
              </a:ext>
            </a:extLst>
          </p:cNvPr>
          <p:cNvSpPr/>
          <p:nvPr/>
        </p:nvSpPr>
        <p:spPr>
          <a:xfrm>
            <a:off x="377484" y="2410556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Local Authority</a:t>
            </a:r>
          </a:p>
        </p:txBody>
      </p:sp>
      <p:sp>
        <p:nvSpPr>
          <p:cNvPr id="73" name="!!CG">
            <a:extLst>
              <a:ext uri="{FF2B5EF4-FFF2-40B4-BE49-F238E27FC236}">
                <a16:creationId xmlns:a16="http://schemas.microsoft.com/office/drawing/2014/main" id="{4CD87676-85A3-484C-A96E-E356DE249B32}"/>
              </a:ext>
            </a:extLst>
          </p:cNvPr>
          <p:cNvSpPr/>
          <p:nvPr/>
        </p:nvSpPr>
        <p:spPr>
          <a:xfrm>
            <a:off x="377484" y="3114640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74" name="!!EDU">
            <a:extLst>
              <a:ext uri="{FF2B5EF4-FFF2-40B4-BE49-F238E27FC236}">
                <a16:creationId xmlns:a16="http://schemas.microsoft.com/office/drawing/2014/main" id="{7001D25D-C92A-4B47-8B32-D65FC106BBEF}"/>
              </a:ext>
            </a:extLst>
          </p:cNvPr>
          <p:cNvSpPr/>
          <p:nvPr/>
        </p:nvSpPr>
        <p:spPr>
          <a:xfrm>
            <a:off x="377484" y="3818724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Education &amp; Universities</a:t>
            </a:r>
          </a:p>
        </p:txBody>
      </p:sp>
      <p:sp>
        <p:nvSpPr>
          <p:cNvPr id="75" name="!!BLS">
            <a:extLst>
              <a:ext uri="{FF2B5EF4-FFF2-40B4-BE49-F238E27FC236}">
                <a16:creationId xmlns:a16="http://schemas.microsoft.com/office/drawing/2014/main" id="{901F069A-B49F-403B-9880-1FA599D65306}"/>
              </a:ext>
            </a:extLst>
          </p:cNvPr>
          <p:cNvSpPr/>
          <p:nvPr/>
        </p:nvSpPr>
        <p:spPr>
          <a:xfrm>
            <a:off x="377483" y="4531837"/>
            <a:ext cx="1627748" cy="643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Blue Light Services</a:t>
            </a:r>
          </a:p>
        </p:txBody>
      </p:sp>
      <p:sp>
        <p:nvSpPr>
          <p:cNvPr id="76" name="!!IND">
            <a:extLst>
              <a:ext uri="{FF2B5EF4-FFF2-40B4-BE49-F238E27FC236}">
                <a16:creationId xmlns:a16="http://schemas.microsoft.com/office/drawing/2014/main" id="{22A2476F-45BB-49D3-BE68-B659634C5374}"/>
              </a:ext>
            </a:extLst>
          </p:cNvPr>
          <p:cNvSpPr/>
          <p:nvPr/>
        </p:nvSpPr>
        <p:spPr>
          <a:xfrm>
            <a:off x="377482" y="5253455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77" name="!!CVS">
            <a:extLst>
              <a:ext uri="{FF2B5EF4-FFF2-40B4-BE49-F238E27FC236}">
                <a16:creationId xmlns:a16="http://schemas.microsoft.com/office/drawing/2014/main" id="{42476F50-6E2F-49F8-A1AB-38DD724AD518}"/>
              </a:ext>
            </a:extLst>
          </p:cNvPr>
          <p:cNvSpPr/>
          <p:nvPr/>
        </p:nvSpPr>
        <p:spPr>
          <a:xfrm>
            <a:off x="377482" y="5815286"/>
            <a:ext cx="1627748" cy="4949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</a:p>
        </p:txBody>
      </p:sp>
    </p:spTree>
    <p:extLst>
      <p:ext uri="{BB962C8B-B14F-4D97-AF65-F5344CB8AC3E}">
        <p14:creationId xmlns:p14="http://schemas.microsoft.com/office/powerpoint/2010/main" val="23014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5989A-4E59-4628-A8A6-CCEAB383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F44C9-294C-42C9-9F7B-5AC099C0B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11310" y="-4042611"/>
            <a:ext cx="24148056" cy="15584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8CE0C-FF89-4C52-B97F-7A5155E73249}"/>
              </a:ext>
            </a:extLst>
          </p:cNvPr>
          <p:cNvSpPr/>
          <p:nvPr/>
        </p:nvSpPr>
        <p:spPr>
          <a:xfrm>
            <a:off x="4069830" y="3853005"/>
            <a:ext cx="6603169" cy="1411414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Identify and engage opportunities for leverage i.e. attracting FDI, national investment, supporting local enterprise and – where appropriate – government support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E8909-CCCF-4372-8DB0-E52844328765}"/>
              </a:ext>
            </a:extLst>
          </p:cNvPr>
          <p:cNvSpPr/>
          <p:nvPr/>
        </p:nvSpPr>
        <p:spPr>
          <a:xfrm>
            <a:off x="4069830" y="3079944"/>
            <a:ext cx="6603169" cy="642406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Outline review of procurement, infrastructure and asset opportunities to drive the change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DAC68C-9342-47E7-AE9E-ED50195AC307}"/>
              </a:ext>
            </a:extLst>
          </p:cNvPr>
          <p:cNvSpPr/>
          <p:nvPr/>
        </p:nvSpPr>
        <p:spPr>
          <a:xfrm>
            <a:off x="4069830" y="1776970"/>
            <a:ext cx="6603168" cy="924888"/>
          </a:xfrm>
          <a:prstGeom prst="rect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Shape and position cross-public sector industry partnership to deliver this built around an agreed strategic outcome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ADE8C-DEFB-47A4-81FC-4A2C7A632152}"/>
              </a:ext>
            </a:extLst>
          </p:cNvPr>
          <p:cNvSpPr/>
          <p:nvPr/>
        </p:nvSpPr>
        <p:spPr>
          <a:xfrm>
            <a:off x="4069831" y="1042809"/>
            <a:ext cx="6603166" cy="642406"/>
          </a:xfrm>
          <a:prstGeom prst="rect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Utilise public service requirements to drive long-term industrial base and growth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!!PBA">
            <a:extLst>
              <a:ext uri="{FF2B5EF4-FFF2-40B4-BE49-F238E27FC236}">
                <a16:creationId xmlns:a16="http://schemas.microsoft.com/office/drawing/2014/main" id="{ED733DF1-E755-4E4B-BEC3-E078F90D3726}"/>
              </a:ext>
            </a:extLst>
          </p:cNvPr>
          <p:cNvSpPr/>
          <p:nvPr/>
        </p:nvSpPr>
        <p:spPr>
          <a:xfrm>
            <a:off x="1164219" y="993360"/>
            <a:ext cx="2493381" cy="691855"/>
          </a:xfrm>
          <a:prstGeom prst="homePlate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Shared Vision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C4C1E0-C75B-4655-8EEB-4EC8126FEC22}"/>
              </a:ext>
            </a:extLst>
          </p:cNvPr>
          <p:cNvSpPr/>
          <p:nvPr/>
        </p:nvSpPr>
        <p:spPr>
          <a:xfrm>
            <a:off x="3739375" y="1087479"/>
            <a:ext cx="497382" cy="519812"/>
          </a:xfrm>
          <a:prstGeom prst="ellipse">
            <a:avLst/>
          </a:prstGeom>
          <a:solidFill>
            <a:srgbClr val="004A8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85FA2F-532C-49C5-A12C-DFE94ED986ED}"/>
              </a:ext>
            </a:extLst>
          </p:cNvPr>
          <p:cNvSpPr/>
          <p:nvPr/>
        </p:nvSpPr>
        <p:spPr>
          <a:xfrm>
            <a:off x="3739375" y="1985377"/>
            <a:ext cx="497382" cy="519812"/>
          </a:xfrm>
          <a:prstGeom prst="ellipse">
            <a:avLst/>
          </a:prstGeom>
          <a:solidFill>
            <a:srgbClr val="004A8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551139-3919-46B4-9740-14DE07A9B71C}"/>
              </a:ext>
            </a:extLst>
          </p:cNvPr>
          <p:cNvSpPr/>
          <p:nvPr/>
        </p:nvSpPr>
        <p:spPr>
          <a:xfrm>
            <a:off x="3739375" y="3124614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8707D-A90F-47E7-916F-756717228AFB}"/>
              </a:ext>
            </a:extLst>
          </p:cNvPr>
          <p:cNvSpPr/>
          <p:nvPr/>
        </p:nvSpPr>
        <p:spPr>
          <a:xfrm>
            <a:off x="3739375" y="4285255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!!PBA">
            <a:extLst>
              <a:ext uri="{FF2B5EF4-FFF2-40B4-BE49-F238E27FC236}">
                <a16:creationId xmlns:a16="http://schemas.microsoft.com/office/drawing/2014/main" id="{0C33672F-DFCA-45BE-852B-A2E4BF552A1B}"/>
              </a:ext>
            </a:extLst>
          </p:cNvPr>
          <p:cNvSpPr/>
          <p:nvPr/>
        </p:nvSpPr>
        <p:spPr>
          <a:xfrm>
            <a:off x="1164219" y="3154834"/>
            <a:ext cx="2493381" cy="691855"/>
          </a:xfrm>
          <a:prstGeom prst="homePlate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Shared Action Plan</a:t>
            </a:r>
          </a:p>
        </p:txBody>
      </p:sp>
    </p:spTree>
    <p:extLst>
      <p:ext uri="{BB962C8B-B14F-4D97-AF65-F5344CB8AC3E}">
        <p14:creationId xmlns:p14="http://schemas.microsoft.com/office/powerpoint/2010/main" val="19341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generation civic">
            <a:extLst>
              <a:ext uri="{FF2B5EF4-FFF2-40B4-BE49-F238E27FC236}">
                <a16:creationId xmlns:a16="http://schemas.microsoft.com/office/drawing/2014/main" id="{479D6460-287C-4CC1-BCCC-3AFD5872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751" y="2010230"/>
            <a:ext cx="1945985" cy="11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curement">
            <a:extLst>
              <a:ext uri="{FF2B5EF4-FFF2-40B4-BE49-F238E27FC236}">
                <a16:creationId xmlns:a16="http://schemas.microsoft.com/office/drawing/2014/main" id="{98147F71-AC0B-4DA0-AA3C-2603F6D45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674" y="3299599"/>
            <a:ext cx="874486" cy="8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ocial care adult">
            <a:extLst>
              <a:ext uri="{FF2B5EF4-FFF2-40B4-BE49-F238E27FC236}">
                <a16:creationId xmlns:a16="http://schemas.microsoft.com/office/drawing/2014/main" id="{67393761-AD27-42A9-B897-F6A4CED8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5092" y="4266882"/>
            <a:ext cx="2039650" cy="11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A4050-6ADF-4E76-A47A-804A7C1C9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092" y="5420894"/>
            <a:ext cx="2039650" cy="1211966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D9B9FD5C-3D23-49A9-9ECC-0A8708D6B2BA}"/>
              </a:ext>
            </a:extLst>
          </p:cNvPr>
          <p:cNvSpPr/>
          <p:nvPr/>
        </p:nvSpPr>
        <p:spPr>
          <a:xfrm>
            <a:off x="6623152" y="5352120"/>
            <a:ext cx="3115933" cy="519812"/>
          </a:xfrm>
          <a:prstGeom prst="homePlate">
            <a:avLst>
              <a:gd name="adj" fmla="val 35539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Care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58BE128C-1FFD-4995-A55D-08A4257A2814}"/>
              </a:ext>
            </a:extLst>
          </p:cNvPr>
          <p:cNvSpPr/>
          <p:nvPr/>
        </p:nvSpPr>
        <p:spPr>
          <a:xfrm>
            <a:off x="6623152" y="4260607"/>
            <a:ext cx="3115933" cy="519812"/>
          </a:xfrm>
          <a:prstGeom prst="homePlate">
            <a:avLst>
              <a:gd name="adj" fmla="val 35539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Social Care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D48FF90E-84E7-4A15-8085-2DF98952D6D5}"/>
              </a:ext>
            </a:extLst>
          </p:cNvPr>
          <p:cNvSpPr/>
          <p:nvPr/>
        </p:nvSpPr>
        <p:spPr>
          <a:xfrm>
            <a:off x="6571818" y="3169094"/>
            <a:ext cx="3115933" cy="519812"/>
          </a:xfrm>
          <a:prstGeom prst="homePlate">
            <a:avLst>
              <a:gd name="adj" fmla="val 35539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6322E00-F050-455C-91A7-DD9520C03D9E}"/>
              </a:ext>
            </a:extLst>
          </p:cNvPr>
          <p:cNvSpPr/>
          <p:nvPr/>
        </p:nvSpPr>
        <p:spPr>
          <a:xfrm>
            <a:off x="6623153" y="2072276"/>
            <a:ext cx="3115933" cy="519812"/>
          </a:xfrm>
          <a:prstGeom prst="homePlate">
            <a:avLst>
              <a:gd name="adj" fmla="val 35539"/>
            </a:avLst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BB25E-B077-4145-97AF-11616F47ACA1}"/>
              </a:ext>
            </a:extLst>
          </p:cNvPr>
          <p:cNvSpPr/>
          <p:nvPr/>
        </p:nvSpPr>
        <p:spPr>
          <a:xfrm>
            <a:off x="264886" y="950607"/>
            <a:ext cx="5678714" cy="64240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Facing the Future Approach: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445A7-6915-4671-B26A-2B92354500FF}"/>
              </a:ext>
            </a:extLst>
          </p:cNvPr>
          <p:cNvSpPr/>
          <p:nvPr/>
        </p:nvSpPr>
        <p:spPr>
          <a:xfrm>
            <a:off x="6248402" y="950607"/>
            <a:ext cx="5678714" cy="642406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Potential Applications: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ECC082-0017-4DA4-AE6E-3C267225FB71}"/>
              </a:ext>
            </a:extLst>
          </p:cNvPr>
          <p:cNvSpPr/>
          <p:nvPr/>
        </p:nvSpPr>
        <p:spPr>
          <a:xfrm>
            <a:off x="6248402" y="2077581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E5DF9F-DF19-428C-ABD3-C80BF2D911C3}"/>
              </a:ext>
            </a:extLst>
          </p:cNvPr>
          <p:cNvSpPr/>
          <p:nvPr/>
        </p:nvSpPr>
        <p:spPr>
          <a:xfrm>
            <a:off x="6248402" y="3169094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F1C8FE-9067-4E27-8E6B-BBBB6A3B6099}"/>
              </a:ext>
            </a:extLst>
          </p:cNvPr>
          <p:cNvSpPr/>
          <p:nvPr/>
        </p:nvSpPr>
        <p:spPr>
          <a:xfrm>
            <a:off x="6248402" y="4260607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B9BCCD-5DA7-43EB-8A3B-2F4AE80BF7FC}"/>
              </a:ext>
            </a:extLst>
          </p:cNvPr>
          <p:cNvSpPr/>
          <p:nvPr/>
        </p:nvSpPr>
        <p:spPr>
          <a:xfrm>
            <a:off x="6248402" y="5342825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929725-6B7C-4557-A7DB-6AF181222EF5}"/>
              </a:ext>
            </a:extLst>
          </p:cNvPr>
          <p:cNvSpPr/>
          <p:nvPr/>
        </p:nvSpPr>
        <p:spPr>
          <a:xfrm>
            <a:off x="788409" y="2226325"/>
            <a:ext cx="5155189" cy="95626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programme with self contained 5-week Phase1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074083-D258-4B0E-AFC3-B1EC83C3F725}"/>
              </a:ext>
            </a:extLst>
          </p:cNvPr>
          <p:cNvSpPr/>
          <p:nvPr/>
        </p:nvSpPr>
        <p:spPr>
          <a:xfrm>
            <a:off x="413659" y="2449854"/>
            <a:ext cx="497382" cy="51981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6546F-B9B5-4FCB-A8D6-A99399CA1D59}"/>
              </a:ext>
            </a:extLst>
          </p:cNvPr>
          <p:cNvSpPr/>
          <p:nvPr/>
        </p:nvSpPr>
        <p:spPr>
          <a:xfrm>
            <a:off x="788410" y="3543074"/>
            <a:ext cx="5155188" cy="107092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Match-funded 1/3</a:t>
            </a:r>
            <a:r>
              <a:rPr lang="en-GB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locality / LA with internal project resource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BCAEF5-B4B2-4909-B484-1CA67D68378A}"/>
              </a:ext>
            </a:extLst>
          </p:cNvPr>
          <p:cNvSpPr/>
          <p:nvPr/>
        </p:nvSpPr>
        <p:spPr>
          <a:xfrm>
            <a:off x="413659" y="3810938"/>
            <a:ext cx="497382" cy="51981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829B48-FE12-49D5-80E1-5C5B5076BCB2}"/>
              </a:ext>
            </a:extLst>
          </p:cNvPr>
          <p:cNvSpPr/>
          <p:nvPr/>
        </p:nvSpPr>
        <p:spPr>
          <a:xfrm>
            <a:off x="788409" y="4938640"/>
            <a:ext cx="5155188" cy="8083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bring in local SMEs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2DA8D3-FD75-49C0-A9CB-75E4F5B15357}"/>
              </a:ext>
            </a:extLst>
          </p:cNvPr>
          <p:cNvSpPr/>
          <p:nvPr/>
        </p:nvSpPr>
        <p:spPr>
          <a:xfrm>
            <a:off x="413659" y="5082918"/>
            <a:ext cx="497382" cy="519812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61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!!essex4" descr="Image result for nhs north east essex suffolk and">
            <a:extLst>
              <a:ext uri="{FF2B5EF4-FFF2-40B4-BE49-F238E27FC236}">
                <a16:creationId xmlns:a16="http://schemas.microsoft.com/office/drawing/2014/main" id="{4582915C-27A2-47E5-9B56-BB66C8C3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375" y="5065744"/>
            <a:ext cx="1768642" cy="17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566E8-BEF7-464E-AAA6-04FE0F5E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BBI Programme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2D3EE-2D9C-4B4A-AA02-0EC11059912A}"/>
              </a:ext>
            </a:extLst>
          </p:cNvPr>
          <p:cNvSpPr/>
          <p:nvPr/>
        </p:nvSpPr>
        <p:spPr>
          <a:xfrm>
            <a:off x="3386891" y="2465736"/>
            <a:ext cx="1274531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48E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0779B0-EAB0-4CD7-ADDB-0B0A908B5050}"/>
              </a:ext>
            </a:extLst>
          </p:cNvPr>
          <p:cNvSpPr/>
          <p:nvPr/>
        </p:nvSpPr>
        <p:spPr>
          <a:xfrm>
            <a:off x="2968068" y="2546070"/>
            <a:ext cx="469466" cy="446031"/>
          </a:xfrm>
          <a:prstGeom prst="ellipse">
            <a:avLst/>
          </a:prstGeom>
          <a:solidFill>
            <a:srgbClr val="C48E26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7DFBD-182F-47F8-900C-BBF906435961}"/>
              </a:ext>
            </a:extLst>
          </p:cNvPr>
          <p:cNvSpPr/>
          <p:nvPr/>
        </p:nvSpPr>
        <p:spPr>
          <a:xfrm>
            <a:off x="5529590" y="2465736"/>
            <a:ext cx="1705939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B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Somerset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0FCFDC-CB18-4EB3-84A0-8E38B3CCAB76}"/>
              </a:ext>
            </a:extLst>
          </p:cNvPr>
          <p:cNvSpPr/>
          <p:nvPr/>
        </p:nvSpPr>
        <p:spPr>
          <a:xfrm>
            <a:off x="5110767" y="2546070"/>
            <a:ext cx="469466" cy="446031"/>
          </a:xfrm>
          <a:prstGeom prst="ellipse">
            <a:avLst/>
          </a:prstGeom>
          <a:solidFill>
            <a:srgbClr val="263B7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9F29B-33D5-4E33-8664-7671490910D0}"/>
              </a:ext>
            </a:extLst>
          </p:cNvPr>
          <p:cNvSpPr/>
          <p:nvPr/>
        </p:nvSpPr>
        <p:spPr>
          <a:xfrm>
            <a:off x="7829528" y="2473528"/>
            <a:ext cx="1866916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604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Essex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CC9C85-79B5-4F3B-972B-363D1CC6C85D}"/>
              </a:ext>
            </a:extLst>
          </p:cNvPr>
          <p:cNvSpPr/>
          <p:nvPr/>
        </p:nvSpPr>
        <p:spPr>
          <a:xfrm>
            <a:off x="7395232" y="2546070"/>
            <a:ext cx="469466" cy="446031"/>
          </a:xfrm>
          <a:prstGeom prst="ellipse">
            <a:avLst/>
          </a:prstGeom>
          <a:solidFill>
            <a:srgbClr val="D6043B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4BE15-5712-40EA-A384-22033BA64017}"/>
              </a:ext>
            </a:extLst>
          </p:cNvPr>
          <p:cNvSpPr/>
          <p:nvPr/>
        </p:nvSpPr>
        <p:spPr>
          <a:xfrm>
            <a:off x="10539913" y="2465736"/>
            <a:ext cx="1705939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18D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E1AA4F-3B3A-43D7-99A3-8F8DD1B88ED4}"/>
              </a:ext>
            </a:extLst>
          </p:cNvPr>
          <p:cNvSpPr/>
          <p:nvPr/>
        </p:nvSpPr>
        <p:spPr>
          <a:xfrm>
            <a:off x="9999170" y="2546070"/>
            <a:ext cx="469466" cy="446031"/>
          </a:xfrm>
          <a:prstGeom prst="ellipse">
            <a:avLst/>
          </a:prstGeom>
          <a:solidFill>
            <a:srgbClr val="418D4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560D0A-C547-49DA-80A1-583CDDF4FCFE}"/>
              </a:ext>
            </a:extLst>
          </p:cNvPr>
          <p:cNvSpPr/>
          <p:nvPr/>
        </p:nvSpPr>
        <p:spPr>
          <a:xfrm>
            <a:off x="2925114" y="3383111"/>
            <a:ext cx="1811067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48E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Isolation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7623A1-0296-461E-B725-69DC3DDE4591}"/>
              </a:ext>
            </a:extLst>
          </p:cNvPr>
          <p:cNvSpPr/>
          <p:nvPr/>
        </p:nvSpPr>
        <p:spPr>
          <a:xfrm>
            <a:off x="5070286" y="3483986"/>
            <a:ext cx="2190365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63B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Tackling ageing through retaining youth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904C3-A981-4090-B5F0-1F8F24B03A69}"/>
              </a:ext>
            </a:extLst>
          </p:cNvPr>
          <p:cNvSpPr/>
          <p:nvPr/>
        </p:nvSpPr>
        <p:spPr>
          <a:xfrm>
            <a:off x="9790044" y="3391253"/>
            <a:ext cx="2177112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18D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 for marginalised health groups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8236FC-486B-4AAE-AAE6-CA355014EFF0}"/>
              </a:ext>
            </a:extLst>
          </p:cNvPr>
          <p:cNvSpPr/>
          <p:nvPr/>
        </p:nvSpPr>
        <p:spPr>
          <a:xfrm>
            <a:off x="7395232" y="3214439"/>
            <a:ext cx="2217379" cy="101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604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and aspiration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EB574D-B7A4-44B4-B8A8-90C6285B02B4}"/>
              </a:ext>
            </a:extLst>
          </p:cNvPr>
          <p:cNvSpPr/>
          <p:nvPr/>
        </p:nvSpPr>
        <p:spPr>
          <a:xfrm>
            <a:off x="2714983" y="1200832"/>
            <a:ext cx="2203451" cy="53600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95CD09-FFAC-40B0-AE32-1931E42D6341}"/>
              </a:ext>
            </a:extLst>
          </p:cNvPr>
          <p:cNvSpPr/>
          <p:nvPr/>
        </p:nvSpPr>
        <p:spPr>
          <a:xfrm>
            <a:off x="5044031" y="1200831"/>
            <a:ext cx="2203451" cy="53600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3CBB5B-0F9A-425A-A445-346325776AB5}"/>
              </a:ext>
            </a:extLst>
          </p:cNvPr>
          <p:cNvSpPr/>
          <p:nvPr/>
        </p:nvSpPr>
        <p:spPr>
          <a:xfrm>
            <a:off x="9763704" y="1200831"/>
            <a:ext cx="2203451" cy="53600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BB5464-57F7-471D-9095-6CD58AF35D33}"/>
              </a:ext>
            </a:extLst>
          </p:cNvPr>
          <p:cNvSpPr/>
          <p:nvPr/>
        </p:nvSpPr>
        <p:spPr>
          <a:xfrm>
            <a:off x="7382821" y="1196514"/>
            <a:ext cx="2203451" cy="53600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!!solent4" descr="Image result for Health education england">
            <a:extLst>
              <a:ext uri="{FF2B5EF4-FFF2-40B4-BE49-F238E27FC236}">
                <a16:creationId xmlns:a16="http://schemas.microsoft.com/office/drawing/2014/main" id="{8D3808B7-44EB-4D54-B53B-1D519905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991" y="5776933"/>
            <a:ext cx="1583248" cy="7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!!somerset3" descr="Image result for Health education england">
            <a:extLst>
              <a:ext uri="{FF2B5EF4-FFF2-40B4-BE49-F238E27FC236}">
                <a16:creationId xmlns:a16="http://schemas.microsoft.com/office/drawing/2014/main" id="{A8AE9F64-3453-482D-A569-9BF785CC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232" y="5784185"/>
            <a:ext cx="1567131" cy="7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!!essex2" descr="Image result for tendring district council logo">
            <a:extLst>
              <a:ext uri="{FF2B5EF4-FFF2-40B4-BE49-F238E27FC236}">
                <a16:creationId xmlns:a16="http://schemas.microsoft.com/office/drawing/2014/main" id="{EF9C29DD-F41A-40AA-A32E-217FDB98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968" y="4454588"/>
            <a:ext cx="1310036" cy="4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!!essex3" descr="Essex council plans spin-off multi-academy trust">
            <a:extLst>
              <a:ext uri="{FF2B5EF4-FFF2-40B4-BE49-F238E27FC236}">
                <a16:creationId xmlns:a16="http://schemas.microsoft.com/office/drawing/2014/main" id="{A2B158D0-6EC3-4152-8904-1F9898B5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965" y="4919846"/>
            <a:ext cx="1183534" cy="6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!!somerset2">
            <a:extLst>
              <a:ext uri="{FF2B5EF4-FFF2-40B4-BE49-F238E27FC236}">
                <a16:creationId xmlns:a16="http://schemas.microsoft.com/office/drawing/2014/main" id="{6230ECF1-0922-4F04-AF83-9FF1B9518A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399" y="5355590"/>
            <a:ext cx="1194607" cy="63735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0F51AD6-D4CC-4263-BF10-F2E9CD69563E}"/>
              </a:ext>
            </a:extLst>
          </p:cNvPr>
          <p:cNvSpPr/>
          <p:nvPr/>
        </p:nvSpPr>
        <p:spPr>
          <a:xfrm>
            <a:off x="1035207" y="2461418"/>
            <a:ext cx="1415643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Cornwall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F620044-2EF2-467B-8177-B92F8FF4FAE0}"/>
              </a:ext>
            </a:extLst>
          </p:cNvPr>
          <p:cNvSpPr/>
          <p:nvPr/>
        </p:nvSpPr>
        <p:spPr>
          <a:xfrm>
            <a:off x="616384" y="2541752"/>
            <a:ext cx="469466" cy="44603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0C3DF7-28B3-47F2-8808-94CEA3560051}"/>
              </a:ext>
            </a:extLst>
          </p:cNvPr>
          <p:cNvSpPr/>
          <p:nvPr/>
        </p:nvSpPr>
        <p:spPr>
          <a:xfrm>
            <a:off x="602043" y="3376467"/>
            <a:ext cx="1811067" cy="6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and health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9A6D81-BF48-4D2F-A3D1-699F0EABE5C7}"/>
              </a:ext>
            </a:extLst>
          </p:cNvPr>
          <p:cNvSpPr/>
          <p:nvPr/>
        </p:nvSpPr>
        <p:spPr>
          <a:xfrm>
            <a:off x="363299" y="1196514"/>
            <a:ext cx="2203451" cy="536004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!!solent3" descr="Image result for mhclg">
            <a:extLst>
              <a:ext uri="{FF2B5EF4-FFF2-40B4-BE49-F238E27FC236}">
                <a16:creationId xmlns:a16="http://schemas.microsoft.com/office/drawing/2014/main" id="{AF8FDBC7-DA3E-4B0E-93E3-907B0CA5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631" y="5135394"/>
            <a:ext cx="1338052" cy="7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!!solent2" descr="Image result for nhs solent">
            <a:extLst>
              <a:ext uri="{FF2B5EF4-FFF2-40B4-BE49-F238E27FC236}">
                <a16:creationId xmlns:a16="http://schemas.microsoft.com/office/drawing/2014/main" id="{AD55D04C-28D5-4FCA-A620-E73C1735C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7" b="10759"/>
          <a:stretch/>
        </p:blipFill>
        <p:spPr bwMode="auto">
          <a:xfrm>
            <a:off x="3855233" y="4430235"/>
            <a:ext cx="955605" cy="9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!!cornwall2" descr="Image result for Health education england">
            <a:extLst>
              <a:ext uri="{FF2B5EF4-FFF2-40B4-BE49-F238E27FC236}">
                <a16:creationId xmlns:a16="http://schemas.microsoft.com/office/drawing/2014/main" id="{46A2AB45-6A54-4E77-ADCF-BCF4C82B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38" y="5806949"/>
            <a:ext cx="1583248" cy="7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!!cornwall3">
            <a:extLst>
              <a:ext uri="{FF2B5EF4-FFF2-40B4-BE49-F238E27FC236}">
                <a16:creationId xmlns:a16="http://schemas.microsoft.com/office/drawing/2014/main" id="{FB60A971-266F-41A9-86F3-46E1ABC25F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30" y="1277158"/>
            <a:ext cx="1115665" cy="1097375"/>
          </a:xfrm>
          <a:prstGeom prst="rect">
            <a:avLst/>
          </a:prstGeom>
        </p:spPr>
      </p:pic>
      <p:pic>
        <p:nvPicPr>
          <p:cNvPr id="10" name="!!solent1">
            <a:extLst>
              <a:ext uri="{FF2B5EF4-FFF2-40B4-BE49-F238E27FC236}">
                <a16:creationId xmlns:a16="http://schemas.microsoft.com/office/drawing/2014/main" id="{D5F42275-60A2-4892-B882-AB196746597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21" y="1273483"/>
            <a:ext cx="1627773" cy="1280271"/>
          </a:xfrm>
          <a:prstGeom prst="rect">
            <a:avLst/>
          </a:prstGeom>
        </p:spPr>
      </p:pic>
      <p:pic>
        <p:nvPicPr>
          <p:cNvPr id="11" name="!!somerset1">
            <a:extLst>
              <a:ext uri="{FF2B5EF4-FFF2-40B4-BE49-F238E27FC236}">
                <a16:creationId xmlns:a16="http://schemas.microsoft.com/office/drawing/2014/main" id="{0566140E-0B9E-43BD-ADCC-6CA53B6A045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373" y="1371933"/>
            <a:ext cx="1816765" cy="963251"/>
          </a:xfrm>
          <a:prstGeom prst="rect">
            <a:avLst/>
          </a:prstGeom>
        </p:spPr>
      </p:pic>
      <p:pic>
        <p:nvPicPr>
          <p:cNvPr id="17" name="!!essex1">
            <a:extLst>
              <a:ext uri="{FF2B5EF4-FFF2-40B4-BE49-F238E27FC236}">
                <a16:creationId xmlns:a16="http://schemas.microsoft.com/office/drawing/2014/main" id="{C7B33730-C129-4DA0-AFED-AEAC8F11E15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48" y="1366563"/>
            <a:ext cx="1414395" cy="1121761"/>
          </a:xfrm>
          <a:prstGeom prst="rect">
            <a:avLst/>
          </a:prstGeom>
        </p:spPr>
      </p:pic>
      <p:pic>
        <p:nvPicPr>
          <p:cNvPr id="18" name="!!kent1">
            <a:extLst>
              <a:ext uri="{FF2B5EF4-FFF2-40B4-BE49-F238E27FC236}">
                <a16:creationId xmlns:a16="http://schemas.microsoft.com/office/drawing/2014/main" id="{27564728-946A-4FCD-8B26-F3113F23112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70" y="1310967"/>
            <a:ext cx="1664352" cy="1085182"/>
          </a:xfrm>
          <a:prstGeom prst="rect">
            <a:avLst/>
          </a:prstGeom>
        </p:spPr>
      </p:pic>
      <p:pic>
        <p:nvPicPr>
          <p:cNvPr id="40" name="Picture 2" descr="Image result for kent cc">
            <a:extLst>
              <a:ext uri="{FF2B5EF4-FFF2-40B4-BE49-F238E27FC236}">
                <a16:creationId xmlns:a16="http://schemas.microsoft.com/office/drawing/2014/main" id="{3AE8808E-14AF-42BD-AC0A-2F0C5BD3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0231" y="4454588"/>
            <a:ext cx="1464605" cy="9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kent and medway stp">
            <a:extLst>
              <a:ext uri="{FF2B5EF4-FFF2-40B4-BE49-F238E27FC236}">
                <a16:creationId xmlns:a16="http://schemas.microsoft.com/office/drawing/2014/main" id="{F6647109-DC74-4B5C-9B53-A551E33B6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1826" y="5638305"/>
            <a:ext cx="2018623" cy="6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isco&quot;">
            <a:extLst>
              <a:ext uri="{FF2B5EF4-FFF2-40B4-BE49-F238E27FC236}">
                <a16:creationId xmlns:a16="http://schemas.microsoft.com/office/drawing/2014/main" id="{2A6182BC-E8AB-4E1F-98B7-62CC2668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648" y="4683262"/>
            <a:ext cx="934453" cy="4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!!cornwall1" descr="Image result for cornwall council">
            <a:extLst>
              <a:ext uri="{FF2B5EF4-FFF2-40B4-BE49-F238E27FC236}">
                <a16:creationId xmlns:a16="http://schemas.microsoft.com/office/drawing/2014/main" id="{27DFBDD5-B4E2-463A-9FE2-F46AF5F1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29" y="4907130"/>
            <a:ext cx="1092778" cy="10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gi uk&quot;">
            <a:extLst>
              <a:ext uri="{FF2B5EF4-FFF2-40B4-BE49-F238E27FC236}">
                <a16:creationId xmlns:a16="http://schemas.microsoft.com/office/drawing/2014/main" id="{9337DB48-72DE-4C2F-9752-0B16205C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68" y="5102044"/>
            <a:ext cx="869020" cy="4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5989A-4E59-4628-A8A6-CCEAB383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F44C9-294C-42C9-9F7B-5AC099C0B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734" y="-419098"/>
            <a:ext cx="12918903" cy="8337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A2000-7218-4028-80DD-014B57D26DCF}"/>
              </a:ext>
            </a:extLst>
          </p:cNvPr>
          <p:cNvSpPr txBox="1"/>
          <p:nvPr/>
        </p:nvSpPr>
        <p:spPr>
          <a:xfrm>
            <a:off x="3687754" y="2493707"/>
            <a:ext cx="49856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b="1" dirty="0">
                <a:latin typeface="Century Gothic" panose="020B0502020202020204" pitchFamily="34" charset="0"/>
              </a:rPr>
              <a:t>Facing the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30B9E-1AB3-4521-91CC-5B66CD714F03}"/>
              </a:ext>
            </a:extLst>
          </p:cNvPr>
          <p:cNvSpPr txBox="1"/>
          <p:nvPr/>
        </p:nvSpPr>
        <p:spPr>
          <a:xfrm>
            <a:off x="4610287" y="3171378"/>
            <a:ext cx="3140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dirty="0">
                <a:latin typeface="Century Gothic" panose="020B0502020202020204" pitchFamily="34" charset="0"/>
              </a:rPr>
              <a:t>The Programme</a:t>
            </a:r>
          </a:p>
        </p:txBody>
      </p:sp>
    </p:spTree>
    <p:extLst>
      <p:ext uri="{BB962C8B-B14F-4D97-AF65-F5344CB8AC3E}">
        <p14:creationId xmlns:p14="http://schemas.microsoft.com/office/powerpoint/2010/main" val="6615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75989A-4E59-4628-A8A6-CCEAB383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F44C9-294C-42C9-9F7B-5AC099C0B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11310" y="-4042611"/>
            <a:ext cx="24148056" cy="15584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8CE0C-FF89-4C52-B97F-7A5155E73249}"/>
              </a:ext>
            </a:extLst>
          </p:cNvPr>
          <p:cNvSpPr/>
          <p:nvPr/>
        </p:nvSpPr>
        <p:spPr>
          <a:xfrm>
            <a:off x="4069830" y="3853005"/>
            <a:ext cx="6603169" cy="1411414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Identify and engage opportunities for leverage i.e. attracting FDI, national investment, supporting local enterprise and – where appropriate – government support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E8909-CCCF-4372-8DB0-E52844328765}"/>
              </a:ext>
            </a:extLst>
          </p:cNvPr>
          <p:cNvSpPr/>
          <p:nvPr/>
        </p:nvSpPr>
        <p:spPr>
          <a:xfrm>
            <a:off x="4069830" y="3079944"/>
            <a:ext cx="6603169" cy="642406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Outline review of procurement, infrastructure and asset opportunities to drive the change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DAC68C-9342-47E7-AE9E-ED50195AC307}"/>
              </a:ext>
            </a:extLst>
          </p:cNvPr>
          <p:cNvSpPr/>
          <p:nvPr/>
        </p:nvSpPr>
        <p:spPr>
          <a:xfrm>
            <a:off x="4069830" y="1776970"/>
            <a:ext cx="6603168" cy="924888"/>
          </a:xfrm>
          <a:prstGeom prst="rect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Shape and position cross-public sector industry partnership to deliver this built around an agreed strategic outcome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1ADE8C-DEFB-47A4-81FC-4A2C7A632152}"/>
              </a:ext>
            </a:extLst>
          </p:cNvPr>
          <p:cNvSpPr/>
          <p:nvPr/>
        </p:nvSpPr>
        <p:spPr>
          <a:xfrm>
            <a:off x="4069831" y="1042809"/>
            <a:ext cx="6603166" cy="642406"/>
          </a:xfrm>
          <a:prstGeom prst="rect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000" b="1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Utilise public service requirements to drive long-term industrial base and growth</a:t>
            </a:r>
            <a:endParaRPr lang="en-GB" sz="2000" b="1" u="none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!!PBA">
            <a:extLst>
              <a:ext uri="{FF2B5EF4-FFF2-40B4-BE49-F238E27FC236}">
                <a16:creationId xmlns:a16="http://schemas.microsoft.com/office/drawing/2014/main" id="{ED733DF1-E755-4E4B-BEC3-E078F90D3726}"/>
              </a:ext>
            </a:extLst>
          </p:cNvPr>
          <p:cNvSpPr/>
          <p:nvPr/>
        </p:nvSpPr>
        <p:spPr>
          <a:xfrm>
            <a:off x="1164219" y="993360"/>
            <a:ext cx="2493381" cy="691855"/>
          </a:xfrm>
          <a:prstGeom prst="homePlate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Shared Vision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C4C1E0-C75B-4655-8EEB-4EC8126FEC22}"/>
              </a:ext>
            </a:extLst>
          </p:cNvPr>
          <p:cNvSpPr/>
          <p:nvPr/>
        </p:nvSpPr>
        <p:spPr>
          <a:xfrm>
            <a:off x="3739375" y="1087479"/>
            <a:ext cx="497382" cy="519812"/>
          </a:xfrm>
          <a:prstGeom prst="ellipse">
            <a:avLst/>
          </a:prstGeom>
          <a:solidFill>
            <a:srgbClr val="004A8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85FA2F-532C-49C5-A12C-DFE94ED986ED}"/>
              </a:ext>
            </a:extLst>
          </p:cNvPr>
          <p:cNvSpPr/>
          <p:nvPr/>
        </p:nvSpPr>
        <p:spPr>
          <a:xfrm>
            <a:off x="3739375" y="1985377"/>
            <a:ext cx="497382" cy="519812"/>
          </a:xfrm>
          <a:prstGeom prst="ellipse">
            <a:avLst/>
          </a:prstGeom>
          <a:solidFill>
            <a:srgbClr val="004A8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551139-3919-46B4-9740-14DE07A9B71C}"/>
              </a:ext>
            </a:extLst>
          </p:cNvPr>
          <p:cNvSpPr/>
          <p:nvPr/>
        </p:nvSpPr>
        <p:spPr>
          <a:xfrm>
            <a:off x="3739375" y="3124614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88707D-A90F-47E7-916F-756717228AFB}"/>
              </a:ext>
            </a:extLst>
          </p:cNvPr>
          <p:cNvSpPr/>
          <p:nvPr/>
        </p:nvSpPr>
        <p:spPr>
          <a:xfrm>
            <a:off x="3739375" y="4285255"/>
            <a:ext cx="497382" cy="519812"/>
          </a:xfrm>
          <a:prstGeom prst="ellipse">
            <a:avLst/>
          </a:prstGeom>
          <a:solidFill>
            <a:srgbClr val="225D1D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!!PBA">
            <a:extLst>
              <a:ext uri="{FF2B5EF4-FFF2-40B4-BE49-F238E27FC236}">
                <a16:creationId xmlns:a16="http://schemas.microsoft.com/office/drawing/2014/main" id="{0C33672F-DFCA-45BE-852B-A2E4BF552A1B}"/>
              </a:ext>
            </a:extLst>
          </p:cNvPr>
          <p:cNvSpPr/>
          <p:nvPr/>
        </p:nvSpPr>
        <p:spPr>
          <a:xfrm>
            <a:off x="1164219" y="3154834"/>
            <a:ext cx="2493381" cy="691855"/>
          </a:xfrm>
          <a:prstGeom prst="homePlate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Shared Action Plan</a:t>
            </a:r>
          </a:p>
        </p:txBody>
      </p:sp>
    </p:spTree>
    <p:extLst>
      <p:ext uri="{BB962C8B-B14F-4D97-AF65-F5344CB8AC3E}">
        <p14:creationId xmlns:p14="http://schemas.microsoft.com/office/powerpoint/2010/main" val="7008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206FCEB3-7B9D-4CE3-9BCB-9D0A0CA7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552" y="2914920"/>
            <a:ext cx="1529145" cy="13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A7EC788-C776-4E61-A579-E2F607F3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75" y="4909685"/>
            <a:ext cx="1561356" cy="14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DFBCE0-1905-4E28-997A-B960C672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315" y="4869827"/>
            <a:ext cx="1532460" cy="13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433BAB-3225-4415-9073-7DC81734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66" y="2927477"/>
            <a:ext cx="1511291" cy="13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david orr housing">
            <a:extLst>
              <a:ext uri="{FF2B5EF4-FFF2-40B4-BE49-F238E27FC236}">
                <a16:creationId xmlns:a16="http://schemas.microsoft.com/office/drawing/2014/main" id="{01A0C3DC-A464-40E0-B1E7-F3CD1C78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86" y="4925193"/>
            <a:ext cx="1509647" cy="15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tim barnes rainclouds">
            <a:extLst>
              <a:ext uri="{FF2B5EF4-FFF2-40B4-BE49-F238E27FC236}">
                <a16:creationId xmlns:a16="http://schemas.microsoft.com/office/drawing/2014/main" id="{A4B1E7DD-42F1-41E7-BDD5-935DE41F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213" y="2927477"/>
            <a:ext cx="1509647" cy="150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F4B8CD8-D428-4852-87EA-4161A3686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93" y="985065"/>
            <a:ext cx="1602271" cy="14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E4D57A-4F57-44C4-AD08-B2490117851A}"/>
              </a:ext>
            </a:extLst>
          </p:cNvPr>
          <p:cNvSpPr/>
          <p:nvPr/>
        </p:nvSpPr>
        <p:spPr>
          <a:xfrm>
            <a:off x="442700" y="2341706"/>
            <a:ext cx="1644164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Patel of Bradford OBE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3F698-5D8A-4ADA-BCA2-7BAFF86866A6}"/>
              </a:ext>
            </a:extLst>
          </p:cNvPr>
          <p:cNvSpPr/>
          <p:nvPr/>
        </p:nvSpPr>
        <p:spPr>
          <a:xfrm>
            <a:off x="4454183" y="8193860"/>
            <a:ext cx="1441664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Orr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2AAE8-6E0C-494C-BC5B-E0A57DD9AE5F}"/>
              </a:ext>
            </a:extLst>
          </p:cNvPr>
          <p:cNvSpPr/>
          <p:nvPr/>
        </p:nvSpPr>
        <p:spPr>
          <a:xfrm>
            <a:off x="8406128" y="4250591"/>
            <a:ext cx="1509647" cy="4795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Barnes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47AC1-1170-4E86-8ECC-8A2F4DCFB118}"/>
              </a:ext>
            </a:extLst>
          </p:cNvPr>
          <p:cNvSpPr/>
          <p:nvPr/>
        </p:nvSpPr>
        <p:spPr>
          <a:xfrm>
            <a:off x="4343057" y="4262323"/>
            <a:ext cx="1425492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Ball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4F4411-7BC3-46C1-903E-63509885EB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369" y="972715"/>
            <a:ext cx="1393440" cy="1393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FA1D22-478C-4E3A-98FD-C861A46A342F}"/>
              </a:ext>
            </a:extLst>
          </p:cNvPr>
          <p:cNvSpPr/>
          <p:nvPr/>
        </p:nvSpPr>
        <p:spPr>
          <a:xfrm>
            <a:off x="8478369" y="2326419"/>
            <a:ext cx="1425492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Winders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875D9B-C7BF-48C6-AE6D-8BAB082DC971}"/>
              </a:ext>
            </a:extLst>
          </p:cNvPr>
          <p:cNvSpPr/>
          <p:nvPr/>
        </p:nvSpPr>
        <p:spPr>
          <a:xfrm>
            <a:off x="2080557" y="855213"/>
            <a:ext cx="192099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Co-Chair / Strategic Leadership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E56D9-81B5-4DCF-AAA6-1F5C2DA4F26B}"/>
              </a:ext>
            </a:extLst>
          </p:cNvPr>
          <p:cNvSpPr/>
          <p:nvPr/>
        </p:nvSpPr>
        <p:spPr>
          <a:xfrm>
            <a:off x="5857749" y="2884170"/>
            <a:ext cx="2362325" cy="139344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Strategy and Economic Development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EF5452-36C9-4D83-8541-4D53559D1446}"/>
              </a:ext>
            </a:extLst>
          </p:cNvPr>
          <p:cNvSpPr/>
          <p:nvPr/>
        </p:nvSpPr>
        <p:spPr>
          <a:xfrm>
            <a:off x="9903860" y="737767"/>
            <a:ext cx="201902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Regeneration</a:t>
            </a:r>
            <a:endParaRPr lang="en-GB" sz="1600" i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15FE08-0C34-419F-95D2-5CA690684D42}"/>
              </a:ext>
            </a:extLst>
          </p:cNvPr>
          <p:cNvSpPr/>
          <p:nvPr/>
        </p:nvSpPr>
        <p:spPr>
          <a:xfrm>
            <a:off x="5900940" y="4638779"/>
            <a:ext cx="201902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Housing</a:t>
            </a:r>
            <a:endParaRPr lang="en-GB" sz="1600" i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7FA7D-D012-4E9B-B303-A0E548AF20AC}"/>
              </a:ext>
            </a:extLst>
          </p:cNvPr>
          <p:cNvSpPr/>
          <p:nvPr/>
        </p:nvSpPr>
        <p:spPr>
          <a:xfrm>
            <a:off x="9955570" y="2764516"/>
            <a:ext cx="201902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Industry and Innovation</a:t>
            </a:r>
            <a:endParaRPr lang="en-GB" sz="1600" i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DA478-AE9C-4447-9E8E-0F3C65AE31EF}"/>
              </a:ext>
            </a:extLst>
          </p:cNvPr>
          <p:cNvSpPr/>
          <p:nvPr/>
        </p:nvSpPr>
        <p:spPr>
          <a:xfrm>
            <a:off x="2096731" y="1763425"/>
            <a:ext cx="1696390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minister and current Chair of Social Work England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D8945B-4527-4F5D-ABF7-F27373BDCD54}"/>
              </a:ext>
            </a:extLst>
          </p:cNvPr>
          <p:cNvSpPr/>
          <p:nvPr/>
        </p:nvSpPr>
        <p:spPr>
          <a:xfrm>
            <a:off x="5862610" y="3696490"/>
            <a:ext cx="2539844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Director Exeter City Council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8764F-D370-4615-B230-4B868456FCAE}"/>
              </a:ext>
            </a:extLst>
          </p:cNvPr>
          <p:cNvSpPr/>
          <p:nvPr/>
        </p:nvSpPr>
        <p:spPr>
          <a:xfrm>
            <a:off x="5913527" y="5425394"/>
            <a:ext cx="2006434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Chief Executive, National Housing Federation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819A9F-1E4D-4C65-9D7C-88030E9CC533}"/>
              </a:ext>
            </a:extLst>
          </p:cNvPr>
          <p:cNvSpPr/>
          <p:nvPr/>
        </p:nvSpPr>
        <p:spPr>
          <a:xfrm>
            <a:off x="9955570" y="3653261"/>
            <a:ext cx="2019021" cy="136329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Formerly Number 10 Policy Unit and Director of Enterprise, University College London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136A22-0EBE-41C6-A3AF-91EDCD883351}"/>
              </a:ext>
            </a:extLst>
          </p:cNvPr>
          <p:cNvSpPr/>
          <p:nvPr/>
        </p:nvSpPr>
        <p:spPr>
          <a:xfrm>
            <a:off x="9903860" y="1507562"/>
            <a:ext cx="2019021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Executive,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Disruptieve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6AB741-4EB4-4276-A951-327D39B3CB6C}"/>
              </a:ext>
            </a:extLst>
          </p:cNvPr>
          <p:cNvSpPr/>
          <p:nvPr/>
        </p:nvSpPr>
        <p:spPr>
          <a:xfrm>
            <a:off x="566974" y="4263337"/>
            <a:ext cx="1441664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Jonathan</a:t>
            </a:r>
            <a:b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Bashford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0541F2-7F0C-482C-9170-9450ED151E53}"/>
              </a:ext>
            </a:extLst>
          </p:cNvPr>
          <p:cNvSpPr/>
          <p:nvPr/>
        </p:nvSpPr>
        <p:spPr>
          <a:xfrm>
            <a:off x="2080045" y="2689167"/>
            <a:ext cx="2303230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NHS, health transformation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E9D188-1192-42F8-B8CB-0092D179DBD9}"/>
              </a:ext>
            </a:extLst>
          </p:cNvPr>
          <p:cNvSpPr/>
          <p:nvPr/>
        </p:nvSpPr>
        <p:spPr>
          <a:xfrm>
            <a:off x="2092632" y="3475782"/>
            <a:ext cx="2198716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at the Leicestershire Partnership NHS Trust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5DBB50-4043-4D64-9791-98841F4E24D4}"/>
              </a:ext>
            </a:extLst>
          </p:cNvPr>
          <p:cNvSpPr/>
          <p:nvPr/>
        </p:nvSpPr>
        <p:spPr>
          <a:xfrm>
            <a:off x="8406128" y="6162440"/>
            <a:ext cx="1509647" cy="4795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 Lydiard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11CDE8-499A-45AF-A18F-73ADD9CD814F}"/>
              </a:ext>
            </a:extLst>
          </p:cNvPr>
          <p:cNvSpPr/>
          <p:nvPr/>
        </p:nvSpPr>
        <p:spPr>
          <a:xfrm>
            <a:off x="9955570" y="4676365"/>
            <a:ext cx="201902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Central Government &amp; Civil Service</a:t>
            </a:r>
            <a:endParaRPr lang="en-GB" sz="1600" i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0A75F0-F69D-4791-AB00-1887D5D192F8}"/>
              </a:ext>
            </a:extLst>
          </p:cNvPr>
          <p:cNvSpPr/>
          <p:nvPr/>
        </p:nvSpPr>
        <p:spPr>
          <a:xfrm>
            <a:off x="9955570" y="5565110"/>
            <a:ext cx="2206127" cy="136329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Senior Civil Servant in Dept. for Transport and Ministry of Defence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D47F6C-55D7-4271-BA98-E5ACE985D1F2}"/>
              </a:ext>
            </a:extLst>
          </p:cNvPr>
          <p:cNvSpPr/>
          <p:nvPr/>
        </p:nvSpPr>
        <p:spPr>
          <a:xfrm>
            <a:off x="4731433" y="267148"/>
            <a:ext cx="4102174" cy="609152"/>
          </a:xfrm>
          <a:prstGeom prst="rect">
            <a:avLst/>
          </a:prstGeom>
          <a:solidFill>
            <a:srgbClr val="3839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000" b="1" u="none" cap="small" baseline="0" dirty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Programme Advisory Panel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27F8CF-22CC-4137-B87D-1B7EF7A696F8}"/>
              </a:ext>
            </a:extLst>
          </p:cNvPr>
          <p:cNvSpPr/>
          <p:nvPr/>
        </p:nvSpPr>
        <p:spPr>
          <a:xfrm>
            <a:off x="608592" y="6181272"/>
            <a:ext cx="1509647" cy="4795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Sherife Hasan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7593FB-6266-4266-80CB-503D55C65A69}"/>
              </a:ext>
            </a:extLst>
          </p:cNvPr>
          <p:cNvSpPr/>
          <p:nvPr/>
        </p:nvSpPr>
        <p:spPr>
          <a:xfrm>
            <a:off x="2158034" y="4695197"/>
            <a:ext cx="2019021" cy="1076924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NHS transformation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461DD5-56D6-4FD5-BD1F-781E7AF51965}"/>
              </a:ext>
            </a:extLst>
          </p:cNvPr>
          <p:cNvSpPr/>
          <p:nvPr/>
        </p:nvSpPr>
        <p:spPr>
          <a:xfrm>
            <a:off x="2158035" y="5541382"/>
            <a:ext cx="2090426" cy="136329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Director for Community Innovations Enterprise LLP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877AC1-6036-4294-B4FB-335174A3E396}"/>
              </a:ext>
            </a:extLst>
          </p:cNvPr>
          <p:cNvSpPr/>
          <p:nvPr/>
        </p:nvSpPr>
        <p:spPr>
          <a:xfrm>
            <a:off x="8294391" y="876300"/>
            <a:ext cx="3701454" cy="5806766"/>
          </a:xfrm>
          <a:prstGeom prst="roundRect">
            <a:avLst>
              <a:gd name="adj" fmla="val 5788"/>
            </a:avLst>
          </a:prstGeom>
          <a:solidFill>
            <a:srgbClr val="004A82">
              <a:alpha val="3137"/>
            </a:srgbClr>
          </a:solidFill>
          <a:ln w="57150">
            <a:solidFill>
              <a:srgbClr val="004A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E2F525-F90A-4BF5-9CC8-6860CF611482}"/>
              </a:ext>
            </a:extLst>
          </p:cNvPr>
          <p:cNvSpPr/>
          <p:nvPr/>
        </p:nvSpPr>
        <p:spPr>
          <a:xfrm>
            <a:off x="9315208" y="449359"/>
            <a:ext cx="1592468" cy="460591"/>
          </a:xfrm>
          <a:prstGeom prst="rect">
            <a:avLst/>
          </a:prstGeom>
          <a:solidFill>
            <a:srgbClr val="004A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cap="small" dirty="0">
                <a:solidFill>
                  <a:schemeClr val="bg1"/>
                </a:solidFill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Innovation / SME growth</a:t>
            </a:r>
            <a:endParaRPr lang="en-GB" sz="1500" b="1" u="none" cap="small" baseline="0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99A722-4BF5-4836-84CE-809CC0152A8D}"/>
              </a:ext>
            </a:extLst>
          </p:cNvPr>
          <p:cNvSpPr/>
          <p:nvPr/>
        </p:nvSpPr>
        <p:spPr>
          <a:xfrm>
            <a:off x="2512164" y="4520605"/>
            <a:ext cx="1592468" cy="46059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u="none" cap="small" baseline="0" dirty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Community Engagement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5FBA1D7-8019-4D09-B951-A70E9FCB0058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855" y="985065"/>
            <a:ext cx="1489488" cy="1453912"/>
          </a:xfrm>
          <a:prstGeom prst="rect">
            <a:avLst/>
          </a:prstGeom>
          <a:noFill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DC0BDBA-CF9C-4891-9C26-C4FA7C505DDD}"/>
              </a:ext>
            </a:extLst>
          </p:cNvPr>
          <p:cNvSpPr/>
          <p:nvPr/>
        </p:nvSpPr>
        <p:spPr>
          <a:xfrm>
            <a:off x="4343057" y="2326419"/>
            <a:ext cx="1425492" cy="431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Atkinson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F51629-CA2E-4833-9770-23DFF844EB1A}"/>
              </a:ext>
            </a:extLst>
          </p:cNvPr>
          <p:cNvSpPr/>
          <p:nvPr/>
        </p:nvSpPr>
        <p:spPr>
          <a:xfrm>
            <a:off x="5857749" y="948266"/>
            <a:ext cx="2362325" cy="139344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Expertise: Strategic Partnership Development</a:t>
            </a:r>
            <a:endParaRPr lang="en-GB" sz="1600" i="1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8B617C7-8D61-4F25-AE1C-3D6E133FD5F1}"/>
              </a:ext>
            </a:extLst>
          </p:cNvPr>
          <p:cNvSpPr/>
          <p:nvPr/>
        </p:nvSpPr>
        <p:spPr>
          <a:xfrm>
            <a:off x="319728" y="2840350"/>
            <a:ext cx="3843545" cy="3900828"/>
          </a:xfrm>
          <a:prstGeom prst="roundRect">
            <a:avLst>
              <a:gd name="adj" fmla="val 5788"/>
            </a:avLst>
          </a:prstGeom>
          <a:solidFill>
            <a:srgbClr val="C00000">
              <a:alpha val="3137"/>
            </a:srgbClr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807B9F-40CF-4412-9573-6EA52EB660A6}"/>
              </a:ext>
            </a:extLst>
          </p:cNvPr>
          <p:cNvSpPr/>
          <p:nvPr/>
        </p:nvSpPr>
        <p:spPr>
          <a:xfrm>
            <a:off x="5862610" y="1760586"/>
            <a:ext cx="2539844" cy="112598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t"/>
          <a:lstStyle/>
          <a:p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Chief Executive, Hinckley &amp; Bosworth Council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54BA3C6-1467-42BA-8020-FFA68502AB34}"/>
              </a:ext>
            </a:extLst>
          </p:cNvPr>
          <p:cNvSpPr/>
          <p:nvPr/>
        </p:nvSpPr>
        <p:spPr>
          <a:xfrm>
            <a:off x="4257334" y="793106"/>
            <a:ext cx="3910176" cy="5948071"/>
          </a:xfrm>
          <a:prstGeom prst="roundRect">
            <a:avLst>
              <a:gd name="adj" fmla="val 5788"/>
            </a:avLst>
          </a:prstGeom>
          <a:solidFill>
            <a:srgbClr val="225D1D">
              <a:alpha val="3137"/>
            </a:srgbClr>
          </a:solidFill>
          <a:ln w="57150">
            <a:solidFill>
              <a:srgbClr val="225D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7C5293A-55A2-4B82-9B61-78C9FE3E3417}"/>
              </a:ext>
            </a:extLst>
          </p:cNvPr>
          <p:cNvSpPr/>
          <p:nvPr/>
        </p:nvSpPr>
        <p:spPr>
          <a:xfrm>
            <a:off x="5206831" y="465830"/>
            <a:ext cx="1592468" cy="460591"/>
          </a:xfrm>
          <a:prstGeom prst="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u="none" cap="small" baseline="0" dirty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Assets</a:t>
            </a:r>
            <a:r>
              <a:rPr lang="en-GB" sz="1500" b="1" u="none" cap="small" dirty="0">
                <a:solidFill>
                  <a:schemeClr val="bg1"/>
                </a:solidFill>
                <a:effectLst/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and infrastructure</a:t>
            </a:r>
            <a:endParaRPr lang="en-GB" sz="1500" b="1" u="none" cap="small" baseline="0" dirty="0">
              <a:solidFill>
                <a:schemeClr val="bg1"/>
              </a:solidFill>
              <a:effectLst/>
              <a:uFill>
                <a:solidFill>
                  <a:schemeClr val="tx2">
                    <a:lumMod val="60000"/>
                    <a:lumOff val="40000"/>
                  </a:schemeClr>
                </a:solidFill>
              </a:u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1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 animBg="1"/>
      <p:bldP spid="44" grpId="0" animBg="1"/>
      <p:bldP spid="43" grpId="0" animBg="1"/>
      <p:bldP spid="50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B4FCDCA-1107-46A5-AD30-3F7D51A15A51}"/>
              </a:ext>
            </a:extLst>
          </p:cNvPr>
          <p:cNvSpPr/>
          <p:nvPr/>
        </p:nvSpPr>
        <p:spPr>
          <a:xfrm>
            <a:off x="3875653" y="1991659"/>
            <a:ext cx="6677636" cy="101076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Defines the real challenges and identifies the necessary strategic interventions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8A0B270-E4DD-4C96-938C-982A9D2A3138}"/>
              </a:ext>
            </a:extLst>
          </p:cNvPr>
          <p:cNvSpPr/>
          <p:nvPr/>
        </p:nvSpPr>
        <p:spPr>
          <a:xfrm>
            <a:off x="3875652" y="3177833"/>
            <a:ext cx="6677636" cy="946488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Brings all important anchor institutions to the table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92323C3-0975-4529-A8AE-52F709853382}"/>
              </a:ext>
            </a:extLst>
          </p:cNvPr>
          <p:cNvSpPr/>
          <p:nvPr/>
        </p:nvSpPr>
        <p:spPr>
          <a:xfrm>
            <a:off x="3875652" y="4295633"/>
            <a:ext cx="6677636" cy="946488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en-GB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Attracts net inward investment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supports local growth</a:t>
            </a:r>
            <a:endParaRPr lang="en-GB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!!g">
            <a:extLst>
              <a:ext uri="{FF2B5EF4-FFF2-40B4-BE49-F238E27FC236}">
                <a16:creationId xmlns:a16="http://schemas.microsoft.com/office/drawing/2014/main" id="{8862BAD9-8581-477B-87B3-48E5A286C01F}"/>
              </a:ext>
            </a:extLst>
          </p:cNvPr>
          <p:cNvSpPr/>
          <p:nvPr/>
        </p:nvSpPr>
        <p:spPr>
          <a:xfrm>
            <a:off x="3424468" y="2166399"/>
            <a:ext cx="578338" cy="57833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3" name="!!h">
            <a:extLst>
              <a:ext uri="{FF2B5EF4-FFF2-40B4-BE49-F238E27FC236}">
                <a16:creationId xmlns:a16="http://schemas.microsoft.com/office/drawing/2014/main" id="{050380BE-A641-42EF-AAC9-383E41BADEEE}"/>
              </a:ext>
            </a:extLst>
          </p:cNvPr>
          <p:cNvSpPr/>
          <p:nvPr/>
        </p:nvSpPr>
        <p:spPr>
          <a:xfrm>
            <a:off x="3424468" y="3386070"/>
            <a:ext cx="578338" cy="57833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4" name="!!p">
            <a:extLst>
              <a:ext uri="{FF2B5EF4-FFF2-40B4-BE49-F238E27FC236}">
                <a16:creationId xmlns:a16="http://schemas.microsoft.com/office/drawing/2014/main" id="{85A23B00-08AC-42F8-B10A-67FA93784866}"/>
              </a:ext>
            </a:extLst>
          </p:cNvPr>
          <p:cNvSpPr/>
          <p:nvPr/>
        </p:nvSpPr>
        <p:spPr>
          <a:xfrm>
            <a:off x="3424468" y="4419156"/>
            <a:ext cx="578338" cy="57833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6" name="!!PBA">
            <a:extLst>
              <a:ext uri="{FF2B5EF4-FFF2-40B4-BE49-F238E27FC236}">
                <a16:creationId xmlns:a16="http://schemas.microsoft.com/office/drawing/2014/main" id="{BF1354D8-21DA-49C7-8B3B-93308901FB31}"/>
              </a:ext>
            </a:extLst>
          </p:cNvPr>
          <p:cNvSpPr/>
          <p:nvPr/>
        </p:nvSpPr>
        <p:spPr>
          <a:xfrm>
            <a:off x="609599" y="1078441"/>
            <a:ext cx="2175545" cy="1702190"/>
          </a:xfrm>
          <a:prstGeom prst="snip1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Place-Based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381143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PBA">
            <a:extLst>
              <a:ext uri="{FF2B5EF4-FFF2-40B4-BE49-F238E27FC236}">
                <a16:creationId xmlns:a16="http://schemas.microsoft.com/office/drawing/2014/main" id="{BF1354D8-21DA-49C7-8B3B-93308901FB31}"/>
              </a:ext>
            </a:extLst>
          </p:cNvPr>
          <p:cNvSpPr/>
          <p:nvPr/>
        </p:nvSpPr>
        <p:spPr>
          <a:xfrm>
            <a:off x="609599" y="1078441"/>
            <a:ext cx="2175545" cy="1702190"/>
          </a:xfrm>
          <a:prstGeom prst="snip1Rect">
            <a:avLst/>
          </a:prstGeom>
          <a:solidFill>
            <a:srgbClr val="225D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Place-Based Solution</a:t>
            </a:r>
          </a:p>
        </p:txBody>
      </p:sp>
    </p:spTree>
    <p:extLst>
      <p:ext uri="{BB962C8B-B14F-4D97-AF65-F5344CB8AC3E}">
        <p14:creationId xmlns:p14="http://schemas.microsoft.com/office/powerpoint/2010/main" val="485158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heme1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EB50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SDX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CC4"/>
      </a:accent1>
      <a:accent2>
        <a:srgbClr val="D6043B"/>
      </a:accent2>
      <a:accent3>
        <a:srgbClr val="D8D8D8"/>
      </a:accent3>
      <a:accent4>
        <a:srgbClr val="FFC000"/>
      </a:accent4>
      <a:accent5>
        <a:srgbClr val="4472C4"/>
      </a:accent5>
      <a:accent6>
        <a:srgbClr val="70AD47"/>
      </a:accent6>
      <a:hlink>
        <a:srgbClr val="264CC4"/>
      </a:hlink>
      <a:folHlink>
        <a:srgbClr val="E7330F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B206FE2BC9E4FB3320D23A49A24A0" ma:contentTypeVersion="12" ma:contentTypeDescription="Create a new document." ma:contentTypeScope="" ma:versionID="0f07f408b5445366dee0e5ef4eef3298">
  <xsd:schema xmlns:xsd="http://www.w3.org/2001/XMLSchema" xmlns:xs="http://www.w3.org/2001/XMLSchema" xmlns:p="http://schemas.microsoft.com/office/2006/metadata/properties" xmlns:ns1="http://schemas.microsoft.com/sharepoint/v3" xmlns:ns2="4959bdb6-fbf6-46f8-bef5-083049efc1c5" xmlns:ns3="1d8e3042-42b7-454a-aee4-65c8bdb836b4" targetNamespace="http://schemas.microsoft.com/office/2006/metadata/properties" ma:root="true" ma:fieldsID="c4e66df55c2e408ca2b709f71275c4f2" ns1:_="" ns2:_="" ns3:_="">
    <xsd:import namespace="http://schemas.microsoft.com/sharepoint/v3"/>
    <xsd:import namespace="4959bdb6-fbf6-46f8-bef5-083049efc1c5"/>
    <xsd:import namespace="1d8e3042-42b7-454a-aee4-65c8bdb83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bdb6-fbf6-46f8-bef5-083049efc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e3042-42b7-454a-aee4-65c8bdb83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5EDF3-599A-4B31-96A9-BB112C3F10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1231D24-130A-4B66-8F22-D5EBD430C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58FCC-6421-4AE6-9FB4-4C91E8372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59bdb6-fbf6-46f8-bef5-083049efc1c5"/>
    <ds:schemaRef ds:uri="1d8e3042-42b7-454a-aee4-65c8bdb83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1810</Words>
  <Application>Microsoft Office PowerPoint</Application>
  <PresentationFormat>Widescreen</PresentationFormat>
  <Paragraphs>666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Agency FB</vt:lpstr>
      <vt:lpstr>Arial</vt:lpstr>
      <vt:lpstr>Calibri</vt:lpstr>
      <vt:lpstr>Cambria</vt:lpstr>
      <vt:lpstr>Century Gothic</vt:lpstr>
      <vt:lpstr>Gadugi</vt:lpstr>
      <vt:lpstr>Tw Cen MT</vt:lpstr>
      <vt:lpstr>1_Theme1</vt:lpstr>
      <vt:lpstr>4_SDX</vt:lpstr>
      <vt:lpstr>PowerPoint Presentation</vt:lpstr>
      <vt:lpstr>PowerPoint Presentation</vt:lpstr>
      <vt:lpstr>PowerPoint Presentation</vt:lpstr>
      <vt:lpstr>Current BBI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Rosie</dc:creator>
  <cp:lastModifiedBy>Tim Philpott</cp:lastModifiedBy>
  <cp:revision>38</cp:revision>
  <cp:lastPrinted>2019-07-03T14:52:25Z</cp:lastPrinted>
  <dcterms:created xsi:type="dcterms:W3CDTF">2017-02-17T11:13:59Z</dcterms:created>
  <dcterms:modified xsi:type="dcterms:W3CDTF">2019-12-03T10:56:00Z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0x010100D40B206FE2BC9E4FB3320D23A49A24A0</vt:lpwstr>
  </property>
  <property fmtid="{D5CDD505-2E9C-101B-9397-08002B2CF9AE}" pid="3" name="Order">
    <vt:r8>1414400</vt:r8>
  </property>
</Properties>
</file>